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  <p:sldMasterId id="2147483676" r:id="rId2"/>
  </p:sldMasterIdLst>
  <p:notesMasterIdLst>
    <p:notesMasterId r:id="rId19"/>
  </p:notesMasterIdLst>
  <p:sldIdLst>
    <p:sldId id="319" r:id="rId3"/>
    <p:sldId id="321" r:id="rId4"/>
    <p:sldId id="344" r:id="rId5"/>
    <p:sldId id="345" r:id="rId6"/>
    <p:sldId id="346" r:id="rId7"/>
    <p:sldId id="322" r:id="rId8"/>
    <p:sldId id="325" r:id="rId9"/>
    <p:sldId id="353" r:id="rId10"/>
    <p:sldId id="354" r:id="rId11"/>
    <p:sldId id="323" r:id="rId12"/>
    <p:sldId id="324" r:id="rId13"/>
    <p:sldId id="347" r:id="rId14"/>
    <p:sldId id="326" r:id="rId15"/>
    <p:sldId id="327" r:id="rId16"/>
    <p:sldId id="328" r:id="rId17"/>
    <p:sldId id="343" r:id="rId18"/>
  </p:sldIdLst>
  <p:sldSz cx="9144000" cy="6858000" type="screen4x3"/>
  <p:notesSz cx="6858000" cy="91440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5pPr>
    <a:lvl6pPr marL="22860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6pPr>
    <a:lvl7pPr marL="27432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7pPr>
    <a:lvl8pPr marL="32004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8pPr>
    <a:lvl9pPr marL="3657600" algn="r" defTabSz="914400" rtl="1" eaLnBrk="1" latinLnBrk="0" hangingPunct="1">
      <a:defRPr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tay Gibel" initials="IG" lastIdx="16" clrIdx="0">
    <p:extLst>
      <p:ext uri="{19B8F6BF-5375-455C-9EA6-DF929625EA0E}">
        <p15:presenceInfo xmlns:p15="http://schemas.microsoft.com/office/powerpoint/2012/main" userId="004c3c456aa5d55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9F89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9" autoAdjust="0"/>
    <p:restoredTop sz="82406" autoAdjust="0"/>
  </p:normalViewPr>
  <p:slideViewPr>
    <p:cSldViewPr>
      <p:cViewPr varScale="1">
        <p:scale>
          <a:sx n="61" d="100"/>
          <a:sy n="61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FE1A0759-3A6F-4C59-9F6A-9B62C12CEE55}" type="datetimeFigureOut">
              <a:rPr lang="he-IL" smtClean="0"/>
              <a:t>ז'/סיון/תשע"ח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 smtClean="0"/>
              <a:t>לחץ כדי לערוך סגנונות טקסט של תבנית בסיס</a:t>
            </a:r>
          </a:p>
          <a:p>
            <a:pPr lvl="1"/>
            <a:r>
              <a:rPr lang="he-IL" smtClean="0"/>
              <a:t>רמה שנייה</a:t>
            </a:r>
          </a:p>
          <a:p>
            <a:pPr lvl="2"/>
            <a:r>
              <a:rPr lang="he-IL" smtClean="0"/>
              <a:t>רמה שלישית</a:t>
            </a:r>
          </a:p>
          <a:p>
            <a:pPr lvl="3"/>
            <a:r>
              <a:rPr lang="he-IL" smtClean="0"/>
              <a:t>רמה רביעית</a:t>
            </a:r>
          </a:p>
          <a:p>
            <a:pPr lvl="4"/>
            <a:r>
              <a:rPr lang="he-IL" smtClean="0"/>
              <a:t>רמה חמישית</a:t>
            </a:r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7B1BF1D-C6B2-4E04-8852-A9FA6D6EC60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24014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מדובר</a:t>
            </a:r>
            <a:r>
              <a:rPr lang="he-IL" baseline="0" dirty="0" smtClean="0"/>
              <a:t> על הקובץ </a:t>
            </a:r>
            <a:r>
              <a:rPr lang="en-US" baseline="0" dirty="0" smtClean="0"/>
              <a:t>classExample1.c</a:t>
            </a:r>
            <a:r>
              <a:rPr lang="he-IL" baseline="0" dirty="0" smtClean="0"/>
              <a:t> ולא על הקובץ עם ה-</a:t>
            </a:r>
            <a:r>
              <a:rPr lang="en-US" baseline="0" dirty="0" smtClean="0"/>
              <a:t>main</a:t>
            </a:r>
            <a:r>
              <a:rPr lang="he-IL" baseline="0" dirty="0" smtClean="0"/>
              <a:t> כמובן</a:t>
            </a:r>
          </a:p>
          <a:p>
            <a:r>
              <a:rPr lang="he-IL" baseline="0" dirty="0" smtClean="0"/>
              <a:t>אם אין </a:t>
            </a:r>
            <a:r>
              <a:rPr lang="en-US" baseline="0" dirty="0" smtClean="0"/>
              <a:t>main</a:t>
            </a:r>
            <a:r>
              <a:rPr lang="he-IL" baseline="0" dirty="0" smtClean="0"/>
              <a:t> – מה ירוץ??? אפשר לנסות להריץ ולראות שזה לא יעבוד.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30359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הכי</a:t>
            </a:r>
            <a:r>
              <a:rPr lang="he-IL" baseline="0" dirty="0" smtClean="0"/>
              <a:t> טוב – להדגים ב</a:t>
            </a:r>
            <a:r>
              <a:rPr lang="en-US" baseline="0" dirty="0" smtClean="0"/>
              <a:t>LIVE</a:t>
            </a:r>
            <a:r>
              <a:rPr lang="he-IL" baseline="0" dirty="0" smtClean="0"/>
              <a:t> מול החניכים את השגיאות האלו.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2548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דיון לגבי השאלה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18254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דיון לגבי השאלה גם כאן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86369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חשוב מאד להראות את</a:t>
            </a:r>
            <a:r>
              <a:rPr lang="he-IL" baseline="0" dirty="0" smtClean="0"/>
              <a:t> ה-</a:t>
            </a:r>
            <a:endParaRPr lang="en-US" baseline="0" dirty="0" smtClean="0"/>
          </a:p>
          <a:p>
            <a:r>
              <a:rPr lang="en-US" dirty="0" smtClean="0"/>
              <a:t>#include "classExample1.h"</a:t>
            </a:r>
          </a:p>
          <a:p>
            <a:r>
              <a:rPr lang="he-IL" dirty="0" smtClean="0"/>
              <a:t>שנמצא</a:t>
            </a:r>
            <a:r>
              <a:rPr lang="he-IL" baseline="0" dirty="0" smtClean="0"/>
              <a:t> בשני קבצי ה-</a:t>
            </a:r>
            <a:r>
              <a:rPr lang="en-US" baseline="0" dirty="0" smtClean="0"/>
              <a:t>c</a:t>
            </a:r>
            <a:r>
              <a:rPr lang="he-IL" baseline="0" dirty="0" smtClean="0"/>
              <a:t> של דוגמה 1</a:t>
            </a:r>
          </a:p>
          <a:p>
            <a:r>
              <a:rPr lang="he-IL" baseline="0" dirty="0" smtClean="0"/>
              <a:t>לא חובה להכנס כאן ממש לפרטים – ממשיכים לחפור ועוד מעט נחזור לזה.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617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מי</a:t>
            </a:r>
            <a:r>
              <a:rPr lang="he-IL" baseline="0" dirty="0" smtClean="0"/>
              <a:t> שרוצה להתעמק במימוש של </a:t>
            </a:r>
            <a:r>
              <a:rPr lang="en-US" baseline="0" dirty="0" err="1" smtClean="0"/>
              <a:t>printf</a:t>
            </a:r>
            <a:r>
              <a:rPr lang="he-IL" baseline="0" dirty="0" smtClean="0"/>
              <a:t>:</a:t>
            </a:r>
          </a:p>
          <a:p>
            <a:r>
              <a:rPr lang="en-US" dirty="0" smtClean="0"/>
              <a:t>http://www.gnu.org/software/libc/</a:t>
            </a:r>
            <a:endParaRPr lang="he-IL" dirty="0" smtClean="0"/>
          </a:p>
          <a:p>
            <a:r>
              <a:rPr lang="en-US" dirty="0" smtClean="0"/>
              <a:t>https://www.amazon.com/dp/0131315099/?tag=stackoverfl08-20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36712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פתחו את פרוייקט ה-</a:t>
            </a:r>
            <a:r>
              <a:rPr lang="en-US" dirty="0" smtClean="0"/>
              <a:t>VS</a:t>
            </a:r>
            <a:r>
              <a:rPr lang="he-IL" dirty="0" smtClean="0"/>
              <a:t> שאתם עובדים איתו (עם קבצי ההדגמה) והעבירו</a:t>
            </a:r>
            <a:r>
              <a:rPr lang="he-IL" baseline="0" dirty="0" smtClean="0"/>
              <a:t> את הקבועים מהקובץ </a:t>
            </a:r>
            <a:r>
              <a:rPr lang="en-US" baseline="0" dirty="0" smtClean="0"/>
              <a:t>C</a:t>
            </a:r>
            <a:r>
              <a:rPr lang="he-IL" baseline="0" dirty="0" smtClean="0"/>
              <a:t> לקובץ </a:t>
            </a:r>
            <a:r>
              <a:rPr lang="en-US" baseline="0" dirty="0" smtClean="0"/>
              <a:t>H</a:t>
            </a:r>
          </a:p>
          <a:p>
            <a:endParaRPr lang="en-US" baseline="0" dirty="0" smtClean="0"/>
          </a:p>
          <a:p>
            <a:r>
              <a:rPr lang="he-IL" baseline="0" dirty="0" smtClean="0"/>
              <a:t>בקשר למס' 3, הסבר:</a:t>
            </a:r>
            <a:r>
              <a:rPr lang="en-US" baseline="0" dirty="0" smtClean="0"/>
              <a:t> </a:t>
            </a:r>
            <a:endParaRPr lang="he-IL" baseline="0" dirty="0" smtClean="0"/>
          </a:p>
          <a:p>
            <a:r>
              <a:rPr lang="en-US" dirty="0" smtClean="0"/>
              <a:t>https://stackoverflow.com/questions/1653958/why-are-ifndef-and-define-used-in-c-header-files</a:t>
            </a:r>
            <a:endParaRPr lang="he-IL" dirty="0" smtClean="0"/>
          </a:p>
          <a:p>
            <a:r>
              <a:rPr lang="he-IL" dirty="0" smtClean="0"/>
              <a:t>בכל מקרה הם</a:t>
            </a:r>
            <a:r>
              <a:rPr lang="he-IL" baseline="0" dirty="0" smtClean="0"/>
              <a:t> ילמדו על זה בשנה הבאה...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50731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לפתוח את הבמה לתשובות לשאלה</a:t>
            </a:r>
          </a:p>
          <a:p>
            <a:r>
              <a:rPr lang="he-IL" dirty="0" smtClean="0"/>
              <a:t>סיבה</a:t>
            </a:r>
            <a:r>
              <a:rPr lang="he-IL" baseline="0" dirty="0" smtClean="0"/>
              <a:t> 2 – כמו </a:t>
            </a:r>
            <a:r>
              <a:rPr lang="en-US" baseline="0" dirty="0" err="1" smtClean="0"/>
              <a:t>Printf</a:t>
            </a:r>
            <a:r>
              <a:rPr lang="he-IL" baseline="0" dirty="0" smtClean="0"/>
              <a:t> או </a:t>
            </a:r>
            <a:r>
              <a:rPr lang="en-US" baseline="0" dirty="0" smtClean="0"/>
              <a:t>math</a:t>
            </a:r>
            <a:r>
              <a:rPr lang="he-IL" baseline="0" dirty="0" smtClean="0"/>
              <a:t> או כל קובץ אחר מהספרייה הסטנדרטית</a:t>
            </a:r>
            <a:endParaRPr lang="he-IL" dirty="0" smtClean="0"/>
          </a:p>
          <a:p>
            <a:r>
              <a:rPr lang="he-IL" b="1" dirty="0" smtClean="0"/>
              <a:t>בערך אותן סיבות שרצינו לחלק קוד לפונקציות</a:t>
            </a:r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5311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358800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 smtClean="0"/>
              <a:t>ניתן לקרוא עוד על הספרייה הסטנדרטית באינטרנט הקרוב לביתכם.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B1BF1D-C6B2-4E04-8852-A9FA6D6EC601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90537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מציין מיקום טקסט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17916" y="1045185"/>
            <a:ext cx="709066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rtl="1">
              <a:buNone/>
              <a:defRPr sz="5400" b="1" baseline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ttman Adii-Light" panose="02010401010101010101" pitchFamily="2" charset="-79"/>
                <a:ea typeface="Tahoma" panose="020B0604030504040204" pitchFamily="34" charset="0"/>
                <a:cs typeface="Guttman Adii-Light" panose="02010401010101010101" pitchFamily="2" charset="-79"/>
              </a:defRPr>
            </a:lvl1pPr>
          </a:lstStyle>
          <a:p>
            <a:pPr lvl="0"/>
            <a:r>
              <a:rPr lang="he-IL" dirty="0" smtClean="0"/>
              <a:t>שם הקורס</a:t>
            </a:r>
            <a:endParaRPr lang="he-IL" dirty="0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sz="quarter" idx="11" hasCustomPrompt="1"/>
          </p:nvPr>
        </p:nvSpPr>
        <p:spPr>
          <a:xfrm>
            <a:off x="504056" y="2060848"/>
            <a:ext cx="8172400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rtl="1">
              <a:spcBef>
                <a:spcPts val="1200"/>
              </a:spcBef>
              <a:buNone/>
              <a:defRPr sz="8000" b="1" baseline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he-IL" dirty="0" smtClean="0"/>
              <a:t>שיעור #: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נושא השיעור</a:t>
            </a:r>
            <a:endParaRPr lang="he-IL" dirty="0"/>
          </a:p>
        </p:txBody>
      </p:sp>
      <p:sp>
        <p:nvSpPr>
          <p:cNvPr id="14" name="מציין מיקום של תמונה 20"/>
          <p:cNvSpPr>
            <a:spLocks noGrp="1"/>
          </p:cNvSpPr>
          <p:nvPr>
            <p:ph type="pic" sz="quarter" idx="12" hasCustomPrompt="1"/>
          </p:nvPr>
        </p:nvSpPr>
        <p:spPr>
          <a:xfrm>
            <a:off x="3203848" y="5373216"/>
            <a:ext cx="2808312" cy="12464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rtl="1">
              <a:buNone/>
              <a:defRPr sz="2500" baseline="0">
                <a:solidFill>
                  <a:srgbClr val="002060"/>
                </a:solidFill>
                <a:effectLst/>
              </a:defRPr>
            </a:lvl1pPr>
          </a:lstStyle>
          <a:p>
            <a:r>
              <a:rPr lang="he-IL" dirty="0" smtClean="0"/>
              <a:t>לוגו הקורס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         או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תמונת נושא השיעור</a:t>
            </a:r>
            <a:endParaRPr lang="he-IL" dirty="0"/>
          </a:p>
        </p:txBody>
      </p:sp>
      <p:pic>
        <p:nvPicPr>
          <p:cNvPr id="2" name="תמונה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915816" cy="122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807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ADB90-FF7E-5041-AB9F-1BC0957AB829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9007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46088"/>
            <a:ext cx="2629584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3494" y="446089"/>
            <a:ext cx="3790906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1598613"/>
            <a:ext cx="2629584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B8CB6-48D8-4E47-B0D3-B56230F429D0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79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4800600"/>
            <a:ext cx="6591985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42415" y="634965"/>
            <a:ext cx="6591985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367338"/>
            <a:ext cx="6591985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16D3-DCE8-CC45-8106-AE5DFCD073F9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060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609600"/>
            <a:ext cx="6591985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4F351F-53B1-3B4C-8CD4-15B0457E8E3F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8787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15972" y="3505200"/>
            <a:ext cx="5653888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4354046"/>
            <a:ext cx="6591985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B1E8F6-4F69-E448-82E4-3FF8C30628E4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12895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438401"/>
            <a:ext cx="6591985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0BAD4-EC93-8B4C-97AE-9AB5F3271B19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54739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2188123" y="609600"/>
            <a:ext cx="610958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688292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688292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C9050E-E079-6441-81E7-806D30677343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808316" y="64800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169533" y="290530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0893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6" y="627407"/>
            <a:ext cx="6591984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2415" y="4343400"/>
            <a:ext cx="6591985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42415" y="5181600"/>
            <a:ext cx="6591985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230AF-FFB7-DE42-B481-AAC2589869DA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4910660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11228" y="4983088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67713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9A7C16-FAF2-2C41-B697-563997C522AD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737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8535" y="627406"/>
            <a:ext cx="1656132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42416" y="627406"/>
            <a:ext cx="4716348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9D9EA-0687-604F-B97A-763B6765DF9F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15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שקופיות תוכ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/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1" t="54595" r="12565"/>
          <a:stretch/>
        </p:blipFill>
        <p:spPr bwMode="auto">
          <a:xfrm rot="5400000">
            <a:off x="-2643977" y="2663450"/>
            <a:ext cx="6855579" cy="152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 userDrawn="1"/>
        </p:nvSpPr>
        <p:spPr>
          <a:xfrm>
            <a:off x="-71258" y="6538791"/>
            <a:ext cx="46679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fld id="{3E06A03F-5312-4F84-9A7F-6C834945DC72}" type="slidenum">
              <a:rPr lang="he-IL" b="1" smtClean="0"/>
              <a:pPr algn="r" rtl="1"/>
              <a:t>‹#›</a:t>
            </a:fld>
            <a:endParaRPr lang="he-IL" b="1" dirty="0"/>
          </a:p>
        </p:txBody>
      </p:sp>
      <p:sp>
        <p:nvSpPr>
          <p:cNvPr id="6" name="מציין מיקום טקסט 15"/>
          <p:cNvSpPr>
            <a:spLocks noGrp="1"/>
          </p:cNvSpPr>
          <p:nvPr>
            <p:ph type="body" sz="quarter" idx="13" hasCustomPrompt="1"/>
          </p:nvPr>
        </p:nvSpPr>
        <p:spPr>
          <a:xfrm>
            <a:off x="1160926" y="-27384"/>
            <a:ext cx="6795450" cy="1015663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marL="0" indent="0" algn="ctr" rtl="1">
              <a:buNone/>
              <a:defRPr sz="6000" b="1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he-IL" dirty="0" smtClean="0"/>
              <a:t>כותרת</a:t>
            </a:r>
            <a:endParaRPr lang="he-IL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2688257" y="6560277"/>
            <a:ext cx="3767378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alt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מבוא לתכנות - שיעור 8: משתנים סטטים וגלובאלים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7" hasCustomPrompt="1"/>
          </p:nvPr>
        </p:nvSpPr>
        <p:spPr>
          <a:xfrm>
            <a:off x="1043608" y="1052736"/>
            <a:ext cx="7993062" cy="1692771"/>
          </a:xfrm>
          <a:prstGeom prst="rect">
            <a:avLst/>
          </a:prstGeom>
        </p:spPr>
        <p:txBody>
          <a:bodyPr>
            <a:spAutoFit/>
          </a:bodyPr>
          <a:lstStyle>
            <a:lvl1pPr marL="342900" indent="-342900">
              <a:buSzPct val="70000"/>
              <a:buFontTx/>
              <a:buBlip>
                <a:blip r:embed="rId3"/>
              </a:buBlip>
              <a:defRPr sz="2600">
                <a:sym typeface="Wingdings" panose="05000000000000000000" pitchFamily="2" charset="2"/>
              </a:defRPr>
            </a:lvl1pPr>
          </a:lstStyle>
          <a:p>
            <a:pPr lvl="0"/>
            <a:r>
              <a:rPr lang="he-IL" dirty="0" smtClean="0"/>
              <a:t>רשמו כאן את התוכן.</a:t>
            </a:r>
            <a:br>
              <a:rPr lang="he-IL" dirty="0" smtClean="0"/>
            </a:br>
            <a:r>
              <a:rPr lang="he-IL" dirty="0" smtClean="0"/>
              <a:t/>
            </a:r>
            <a:br>
              <a:rPr lang="he-IL" dirty="0" smtClean="0"/>
            </a:br>
            <a:r>
              <a:rPr lang="he-IL" dirty="0" smtClean="0"/>
              <a:t>בכדי לשנות את הכותרת התחתונה:</a:t>
            </a:r>
            <a:br>
              <a:rPr lang="he-IL" dirty="0" smtClean="0"/>
            </a:br>
            <a:r>
              <a:rPr lang="he-IL" dirty="0" smtClean="0"/>
              <a:t>תצוגה  "תבנית בסיס לשקופיות".</a:t>
            </a:r>
          </a:p>
        </p:txBody>
      </p:sp>
      <p:pic>
        <p:nvPicPr>
          <p:cNvPr id="11" name="תמונה 10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121" y="3151"/>
            <a:ext cx="1619672" cy="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170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מציין מיקום טקסט 12"/>
          <p:cNvSpPr>
            <a:spLocks noGrp="1"/>
          </p:cNvSpPr>
          <p:nvPr>
            <p:ph type="body" sz="quarter" idx="10" hasCustomPrompt="1"/>
          </p:nvPr>
        </p:nvSpPr>
        <p:spPr>
          <a:xfrm>
            <a:off x="1017916" y="1045185"/>
            <a:ext cx="7090660" cy="9233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rtl="1">
              <a:buNone/>
              <a:defRPr sz="5400" b="1" baseline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isha" panose="020B0502040204020203" pitchFamily="34" charset="-79"/>
                <a:ea typeface="Tahoma" panose="020B0604030504040204" pitchFamily="34" charset="0"/>
                <a:cs typeface="Gisha" panose="020B0502040204020203" pitchFamily="34" charset="-79"/>
              </a:defRPr>
            </a:lvl1pPr>
          </a:lstStyle>
          <a:p>
            <a:pPr lvl="0"/>
            <a:r>
              <a:rPr lang="he-IL" dirty="0" smtClean="0"/>
              <a:t>שם הקורס</a:t>
            </a:r>
            <a:endParaRPr lang="he-IL" dirty="0"/>
          </a:p>
        </p:txBody>
      </p:sp>
      <p:sp>
        <p:nvSpPr>
          <p:cNvPr id="13" name="מציין מיקום טקסט 12"/>
          <p:cNvSpPr>
            <a:spLocks noGrp="1"/>
          </p:cNvSpPr>
          <p:nvPr>
            <p:ph type="body" sz="quarter" idx="11" hasCustomPrompt="1"/>
          </p:nvPr>
        </p:nvSpPr>
        <p:spPr>
          <a:xfrm>
            <a:off x="504056" y="2060848"/>
            <a:ext cx="8172400" cy="255454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rtl="1">
              <a:spcBef>
                <a:spcPts val="1200"/>
              </a:spcBef>
              <a:buNone/>
              <a:defRPr sz="8000" b="1" baseline="0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Tahoma" panose="020B0604030504040204" pitchFamily="34" charset="0"/>
                <a:cs typeface="+mj-cs"/>
              </a:defRPr>
            </a:lvl1pPr>
          </a:lstStyle>
          <a:p>
            <a:pPr lvl="0"/>
            <a:r>
              <a:rPr lang="he-IL" dirty="0" smtClean="0"/>
              <a:t>שיעור #: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נושא השיעור</a:t>
            </a:r>
            <a:endParaRPr lang="he-IL" dirty="0"/>
          </a:p>
        </p:txBody>
      </p:sp>
      <p:sp>
        <p:nvSpPr>
          <p:cNvPr id="14" name="מציין מיקום של תמונה 20"/>
          <p:cNvSpPr>
            <a:spLocks noGrp="1"/>
          </p:cNvSpPr>
          <p:nvPr>
            <p:ph type="pic" sz="quarter" idx="12" hasCustomPrompt="1"/>
          </p:nvPr>
        </p:nvSpPr>
        <p:spPr>
          <a:xfrm>
            <a:off x="3203848" y="5373216"/>
            <a:ext cx="2808312" cy="124649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rtl="1">
              <a:buNone/>
              <a:defRPr sz="2500" baseline="0">
                <a:solidFill>
                  <a:srgbClr val="002060"/>
                </a:solidFill>
                <a:effectLst/>
              </a:defRPr>
            </a:lvl1pPr>
          </a:lstStyle>
          <a:p>
            <a:r>
              <a:rPr lang="he-IL" dirty="0" smtClean="0"/>
              <a:t>לוגו הקורס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         או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תמונת נושא השיעור</a:t>
            </a:r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13" y="0"/>
            <a:ext cx="2606963" cy="109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36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שקופיות תוכן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-71258" y="6538791"/>
            <a:ext cx="46679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r" rtl="1"/>
            <a:fld id="{3E06A03F-5312-4F84-9A7F-6C834945DC72}" type="slidenum">
              <a:rPr lang="he-IL" b="1" smtClean="0"/>
              <a:pPr algn="r" rtl="1"/>
              <a:t>‹#›</a:t>
            </a:fld>
            <a:endParaRPr lang="he-IL" b="1" dirty="0"/>
          </a:p>
        </p:txBody>
      </p:sp>
      <p:sp>
        <p:nvSpPr>
          <p:cNvPr id="6" name="מציין מיקום טקסט 15"/>
          <p:cNvSpPr>
            <a:spLocks noGrp="1"/>
          </p:cNvSpPr>
          <p:nvPr>
            <p:ph type="body" sz="quarter" idx="13" hasCustomPrompt="1"/>
          </p:nvPr>
        </p:nvSpPr>
        <p:spPr>
          <a:xfrm>
            <a:off x="1160926" y="-27384"/>
            <a:ext cx="6795450" cy="1015663"/>
          </a:xfrm>
          <a:prstGeom prst="rect">
            <a:avLst/>
          </a:prstGeom>
        </p:spPr>
        <p:txBody>
          <a:bodyPr wrap="square" anchor="b">
            <a:normAutofit/>
          </a:bodyPr>
          <a:lstStyle>
            <a:lvl1pPr marL="0" indent="0" algn="ctr" rtl="1">
              <a:buNone/>
              <a:defRPr sz="6000" b="1">
                <a:solidFill>
                  <a:schemeClr val="bg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+mj-cs"/>
              </a:defRPr>
            </a:lvl1pPr>
          </a:lstStyle>
          <a:p>
            <a:pPr lvl="0"/>
            <a:r>
              <a:rPr lang="he-IL" dirty="0" smtClean="0"/>
              <a:t>כותרת</a:t>
            </a:r>
            <a:endParaRPr lang="he-IL" dirty="0"/>
          </a:p>
        </p:txBody>
      </p:sp>
      <p:sp>
        <p:nvSpPr>
          <p:cNvPr id="9" name="TextBox 8"/>
          <p:cNvSpPr txBox="1"/>
          <p:nvPr userDrawn="1"/>
        </p:nvSpPr>
        <p:spPr>
          <a:xfrm>
            <a:off x="3151526" y="6560277"/>
            <a:ext cx="2840842" cy="338554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he-IL" altLang="he-IL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haroni" panose="02010803020104030203" pitchFamily="2" charset="-79"/>
                <a:ea typeface="+mn-ea"/>
                <a:cs typeface="Aharoni" panose="02010803020104030203" pitchFamily="2" charset="-79"/>
              </a:rPr>
              <a:t>מבוא לתכנות 2 - שיעור 12: קבצי הדר</a:t>
            </a:r>
          </a:p>
        </p:txBody>
      </p:sp>
      <p:sp>
        <p:nvSpPr>
          <p:cNvPr id="10" name="מציין מיקום טקסט 9"/>
          <p:cNvSpPr>
            <a:spLocks noGrp="1"/>
          </p:cNvSpPr>
          <p:nvPr>
            <p:ph type="body" sz="quarter" idx="17" hasCustomPrompt="1"/>
          </p:nvPr>
        </p:nvSpPr>
        <p:spPr>
          <a:xfrm>
            <a:off x="1043608" y="1052736"/>
            <a:ext cx="7993062" cy="169277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 rtl="1">
              <a:buSzPct val="70000"/>
              <a:buFont typeface="Arial" panose="020B0604020202020204" pitchFamily="34" charset="0"/>
              <a:buNone/>
              <a:defRPr sz="2600">
                <a:sym typeface="Wingdings" panose="05000000000000000000" pitchFamily="2" charset="2"/>
              </a:defRPr>
            </a:lvl1pPr>
          </a:lstStyle>
          <a:p>
            <a:pPr lvl="0"/>
            <a:r>
              <a:rPr lang="he-IL" dirty="0" smtClean="0"/>
              <a:t>רשמו כאן את התוכן.</a:t>
            </a:r>
            <a:br>
              <a:rPr lang="he-IL" dirty="0" smtClean="0"/>
            </a:br>
            <a:r>
              <a:rPr lang="he-IL" dirty="0" smtClean="0"/>
              <a:t/>
            </a:r>
            <a:br>
              <a:rPr lang="he-IL" dirty="0" smtClean="0"/>
            </a:br>
            <a:r>
              <a:rPr lang="he-IL" dirty="0" smtClean="0"/>
              <a:t>בכדי לשנות את הכותרת התחתונה:</a:t>
            </a:r>
            <a:br>
              <a:rPr lang="he-IL" dirty="0" smtClean="0"/>
            </a:br>
            <a:r>
              <a:rPr lang="he-IL" dirty="0" smtClean="0"/>
              <a:t>תצוגה  "תבנית בסיס לשקופיות".</a:t>
            </a:r>
          </a:p>
        </p:txBody>
      </p:sp>
      <p:pic>
        <p:nvPicPr>
          <p:cNvPr id="11" name="תמונה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121" y="3151"/>
            <a:ext cx="1619672" cy="67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200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>
        <p:tmplLst>
          <p:tmpl lvl="1">
            <p:tnLst>
              <p:par>
                <p:cTn presetID="22" presetClass="entr" presetSubtype="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4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685800" y="1124744"/>
            <a:ext cx="7772400" cy="64807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1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ubTitle" idx="1"/>
          </p:nvPr>
        </p:nvSpPr>
        <p:spPr>
          <a:xfrm>
            <a:off x="1371600" y="1988840"/>
            <a:ext cx="6440759" cy="41764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203200" algn="r" rtl="1">
              <a:spcBef>
                <a:spcPts val="640"/>
              </a:spcBef>
              <a:buClr>
                <a:srgbClr val="888888"/>
              </a:buClr>
              <a:buFont typeface="Arial"/>
              <a:buChar char="•"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70616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42416" y="2514601"/>
            <a:ext cx="6600451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42416" y="4777380"/>
            <a:ext cx="6600451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8"/>
          <p:cNvSpPr/>
          <p:nvPr/>
        </p:nvSpPr>
        <p:spPr bwMode="auto">
          <a:xfrm>
            <a:off x="-31719" y="4321158"/>
            <a:ext cx="1395473" cy="781781"/>
          </a:xfrm>
          <a:custGeom>
            <a:avLst/>
            <a:gdLst/>
            <a:ahLst/>
            <a:cxnLst/>
            <a:rect l="l" t="t" r="r" b="b"/>
            <a:pathLst>
              <a:path w="8042" h="10000">
                <a:moveTo>
                  <a:pt x="5799" y="10000"/>
                </a:moveTo>
                <a:cubicBezTo>
                  <a:pt x="5880" y="10000"/>
                  <a:pt x="5934" y="9940"/>
                  <a:pt x="5961" y="9880"/>
                </a:cubicBezTo>
                <a:cubicBezTo>
                  <a:pt x="5961" y="9820"/>
                  <a:pt x="5988" y="9820"/>
                  <a:pt x="5988" y="9820"/>
                </a:cubicBezTo>
                <a:lnTo>
                  <a:pt x="8042" y="5260"/>
                </a:lnTo>
                <a:cubicBezTo>
                  <a:pt x="8096" y="5140"/>
                  <a:pt x="8096" y="4901"/>
                  <a:pt x="8042" y="4721"/>
                </a:cubicBezTo>
                <a:lnTo>
                  <a:pt x="5988" y="221"/>
                </a:lnTo>
                <a:cubicBezTo>
                  <a:pt x="5988" y="160"/>
                  <a:pt x="5961" y="160"/>
                  <a:pt x="5961" y="160"/>
                </a:cubicBezTo>
                <a:cubicBezTo>
                  <a:pt x="5934" y="101"/>
                  <a:pt x="5880" y="41"/>
                  <a:pt x="5799" y="41"/>
                </a:cubicBezTo>
                <a:lnTo>
                  <a:pt x="18" y="0"/>
                </a:lnTo>
                <a:cubicBezTo>
                  <a:pt x="12" y="3330"/>
                  <a:pt x="6" y="6661"/>
                  <a:pt x="0" y="9991"/>
                </a:cubicBezTo>
                <a:lnTo>
                  <a:pt x="5799" y="1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23334" y="4529541"/>
            <a:ext cx="584978" cy="36512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59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1" y="624110"/>
            <a:ext cx="6589199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42415" y="2133600"/>
            <a:ext cx="6591985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B9A02F-357D-AF42-B110-A7740AFDCA1B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977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2415" y="2074562"/>
            <a:ext cx="6591985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3581400"/>
            <a:ext cx="659198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B9B27-4D02-2940-AED5-BC8F2B3B1507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3166527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3244140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96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2416" y="2136706"/>
            <a:ext cx="3197531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37307" y="2136706"/>
            <a:ext cx="3197093" cy="376739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F7878-2C98-7449-BB8F-764A5EA8E558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55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5352" y="2226626"/>
            <a:ext cx="287459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2415" y="2802888"/>
            <a:ext cx="3197532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154" y="2223398"/>
            <a:ext cx="28732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33715" y="2799660"/>
            <a:ext cx="3195680" cy="310570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2F403-9584-1749-B6AB-5E1C5F94527C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11228" y="787783"/>
            <a:ext cx="58497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437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C0351-EB03-5444-BA93-B7E778374E24}" type="datetimeFigureOut">
              <a:rPr lang="en-US" smtClean="0"/>
              <a:t>21/05/18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58" y="711194"/>
            <a:ext cx="1358356" cy="508005"/>
          </a:xfrm>
          <a:custGeom>
            <a:avLst/>
            <a:gdLst/>
            <a:ahLst/>
            <a:cxnLst/>
            <a:rect l="l" t="t" r="r" b="b"/>
            <a:pathLst>
              <a:path w="7908" h="10000">
                <a:moveTo>
                  <a:pt x="7908" y="4694"/>
                </a:moveTo>
                <a:lnTo>
                  <a:pt x="6575" y="188"/>
                </a:lnTo>
                <a:cubicBezTo>
                  <a:pt x="6566" y="157"/>
                  <a:pt x="6555" y="125"/>
                  <a:pt x="6546" y="94"/>
                </a:cubicBezTo>
                <a:cubicBezTo>
                  <a:pt x="6519" y="0"/>
                  <a:pt x="6491" y="0"/>
                  <a:pt x="6463" y="0"/>
                </a:cubicBezTo>
                <a:lnTo>
                  <a:pt x="5935" y="0"/>
                </a:lnTo>
                <a:lnTo>
                  <a:pt x="0" y="62"/>
                </a:lnTo>
                <a:lnTo>
                  <a:pt x="0" y="10000"/>
                </a:lnTo>
                <a:lnTo>
                  <a:pt x="5935" y="9952"/>
                </a:lnTo>
                <a:lnTo>
                  <a:pt x="6463" y="9952"/>
                </a:lnTo>
                <a:cubicBezTo>
                  <a:pt x="6491" y="9952"/>
                  <a:pt x="6519" y="9859"/>
                  <a:pt x="6546" y="9859"/>
                </a:cubicBezTo>
                <a:cubicBezTo>
                  <a:pt x="6546" y="9764"/>
                  <a:pt x="6575" y="9764"/>
                  <a:pt x="6575" y="9764"/>
                </a:cubicBezTo>
                <a:lnTo>
                  <a:pt x="7908" y="5258"/>
                </a:lnTo>
                <a:cubicBezTo>
                  <a:pt x="7963" y="5070"/>
                  <a:pt x="7963" y="4883"/>
                  <a:pt x="7908" y="46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658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750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5" r:id="rId2"/>
    <p:sldLayoutId id="2147483656" r:id="rId3"/>
  </p:sldLayoutIdLst>
  <p:timing>
    <p:tnLst>
      <p:par>
        <p:cTn id="1" dur="indefinite" restart="never" nodeType="tmRoot"/>
      </p:par>
    </p:tnLst>
  </p:timing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1" y="228600"/>
            <a:ext cx="1981200" cy="6638628"/>
            <a:chOff x="2487613" y="285750"/>
            <a:chExt cx="2428875" cy="5654676"/>
          </a:xfrm>
        </p:grpSpPr>
        <p:sp>
          <p:nvSpPr>
            <p:cNvPr id="37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8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9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0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1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2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3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4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5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6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7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48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49" name="Group 48"/>
          <p:cNvGrpSpPr/>
          <p:nvPr/>
        </p:nvGrpSpPr>
        <p:grpSpPr>
          <a:xfrm>
            <a:off x="20421" y="285"/>
            <a:ext cx="1952272" cy="6852968"/>
            <a:chOff x="6627813" y="195717"/>
            <a:chExt cx="1952625" cy="5678034"/>
          </a:xfrm>
        </p:grpSpPr>
        <p:sp>
          <p:nvSpPr>
            <p:cNvPr id="50" name="Freeform 27"/>
            <p:cNvSpPr/>
            <p:nvPr/>
          </p:nvSpPr>
          <p:spPr bwMode="auto">
            <a:xfrm>
              <a:off x="6627813" y="195717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1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2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3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4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5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6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7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8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59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0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61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62" name="Rectangle 61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5200" y="624110"/>
            <a:ext cx="6589200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2415" y="2133600"/>
            <a:ext cx="6591985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72400" y="6135089"/>
            <a:ext cx="766380" cy="3701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FFFB4-400D-1240-AB24-6F86C96D4DFB}" type="datetimeFigureOut">
              <a:rPr lang="en-US" dirty="0"/>
              <a:t>21/05/18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2415" y="6135809"/>
            <a:ext cx="57164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11228" y="787783"/>
            <a:ext cx="5849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55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טקסט 1"/>
          <p:cNvSpPr>
            <a:spLocks noGrp="1"/>
          </p:cNvSpPr>
          <p:nvPr>
            <p:ph type="body" sz="quarter" idx="10"/>
          </p:nvPr>
        </p:nvSpPr>
        <p:spPr>
          <a:xfrm>
            <a:off x="1017916" y="980728"/>
            <a:ext cx="7090660" cy="923330"/>
          </a:xfrm>
        </p:spPr>
        <p:txBody>
          <a:bodyPr/>
          <a:lstStyle/>
          <a:p>
            <a:r>
              <a:rPr lang="he-IL" dirty="0" smtClean="0"/>
              <a:t>מבוא לתכנות 2</a:t>
            </a:r>
            <a:endParaRPr lang="he-IL" dirty="0"/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sz="quarter" idx="11"/>
          </p:nvPr>
        </p:nvSpPr>
        <p:spPr>
          <a:xfrm>
            <a:off x="504056" y="1628800"/>
            <a:ext cx="8172400" cy="2277547"/>
          </a:xfrm>
        </p:spPr>
        <p:txBody>
          <a:bodyPr/>
          <a:lstStyle/>
          <a:p>
            <a:r>
              <a:rPr lang="he-IL" sz="6600" dirty="0" smtClean="0"/>
              <a:t>שיעור 12:</a:t>
            </a:r>
          </a:p>
          <a:p>
            <a:r>
              <a:rPr lang="he-IL" sz="6600" dirty="0" smtClean="0"/>
              <a:t>קבצי הדר</a:t>
            </a:r>
            <a:endParaRPr lang="he-IL" sz="6600" dirty="0"/>
          </a:p>
        </p:txBody>
      </p:sp>
      <p:pic>
        <p:nvPicPr>
          <p:cNvPr id="1026" name="Picture 2" descr="http://www.manufacturing.net/sites/manufacturing.net/files/globa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4777208"/>
            <a:ext cx="2036168" cy="203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60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עבודת הקומפיילר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043608" y="1052736"/>
            <a:ext cx="7993062" cy="4929555"/>
          </a:xfrm>
        </p:spPr>
        <p:txBody>
          <a:bodyPr/>
          <a:lstStyle/>
          <a:p>
            <a:pPr lvl="0" algn="just">
              <a:spcBef>
                <a:spcPts val="0"/>
              </a:spcBef>
              <a:defRPr/>
            </a:pPr>
            <a:r>
              <a:rPr lang="he-IL" sz="2800" dirty="0" smtClean="0"/>
              <a:t>עבודת הקומפיילר מתחלקת </a:t>
            </a:r>
            <a:r>
              <a:rPr lang="he-IL" sz="2800" dirty="0"/>
              <a:t>למספר שלבים</a:t>
            </a:r>
            <a:r>
              <a:rPr lang="he-IL" sz="2800" dirty="0" smtClean="0"/>
              <a:t>.</a:t>
            </a:r>
          </a:p>
          <a:p>
            <a:pPr lvl="0" algn="just">
              <a:spcBef>
                <a:spcPts val="0"/>
              </a:spcBef>
              <a:defRPr/>
            </a:pPr>
            <a:endParaRPr lang="he-IL" sz="2800" dirty="0"/>
          </a:p>
          <a:p>
            <a:pPr lvl="0" algn="just">
              <a:spcBef>
                <a:spcPts val="0"/>
              </a:spcBef>
              <a:defRPr/>
            </a:pPr>
            <a:r>
              <a:rPr lang="he-IL" sz="2800" dirty="0"/>
              <a:t>בשלבים הראשונים קבצי הקוד מתורגמים</a:t>
            </a:r>
            <a:br>
              <a:rPr lang="he-IL" sz="2800" dirty="0"/>
            </a:br>
            <a:r>
              <a:rPr lang="he-IL" sz="2800" dirty="0"/>
              <a:t>מקוד </a:t>
            </a:r>
            <a:r>
              <a:rPr lang="en-US" sz="2800" dirty="0"/>
              <a:t>C</a:t>
            </a:r>
            <a:r>
              <a:rPr lang="he-IL" sz="2800" dirty="0"/>
              <a:t> </a:t>
            </a:r>
            <a:r>
              <a:rPr lang="he-IL" sz="2800" dirty="0" smtClean="0"/>
              <a:t>לשפת סף (אסמבלי).</a:t>
            </a:r>
          </a:p>
          <a:p>
            <a:pPr lvl="0" algn="just">
              <a:spcBef>
                <a:spcPts val="0"/>
              </a:spcBef>
              <a:defRPr/>
            </a:pPr>
            <a:endParaRPr lang="he-IL" sz="2800" dirty="0"/>
          </a:p>
          <a:p>
            <a:pPr lvl="0">
              <a:spcBef>
                <a:spcPts val="0"/>
              </a:spcBef>
              <a:defRPr/>
            </a:pPr>
            <a:r>
              <a:rPr lang="he-IL" sz="2800" dirty="0"/>
              <a:t>בשלב האחרון, המכונה </a:t>
            </a:r>
            <a:r>
              <a:rPr lang="en-US" sz="2800" b="1" dirty="0"/>
              <a:t>linker</a:t>
            </a:r>
            <a:r>
              <a:rPr lang="he-IL" sz="2800" dirty="0"/>
              <a:t>, </a:t>
            </a:r>
            <a:r>
              <a:rPr lang="he-IL" sz="2800" dirty="0" smtClean="0"/>
              <a:t>כל הקבצים </a:t>
            </a:r>
            <a:r>
              <a:rPr lang="he-IL" sz="2800" dirty="0"/>
              <a:t>משולבים יחד לקובץ ההרצה סופי</a:t>
            </a:r>
            <a:r>
              <a:rPr lang="he-IL" sz="2800" dirty="0" smtClean="0"/>
              <a:t>.</a:t>
            </a:r>
          </a:p>
          <a:p>
            <a:pPr lvl="0">
              <a:spcBef>
                <a:spcPts val="0"/>
              </a:spcBef>
              <a:defRPr/>
            </a:pPr>
            <a:endParaRPr lang="he-IL" sz="2800" dirty="0"/>
          </a:p>
          <a:p>
            <a:pPr lvl="0" algn="just">
              <a:spcBef>
                <a:spcPts val="0"/>
              </a:spcBef>
              <a:defRPr/>
            </a:pPr>
            <a:r>
              <a:rPr lang="he-IL" sz="2800" dirty="0"/>
              <a:t>כזכור, דרך ה-</a:t>
            </a:r>
            <a:r>
              <a:rPr lang="en-US" sz="2800" dirty="0" err="1"/>
              <a:t>gcc</a:t>
            </a:r>
            <a:r>
              <a:rPr lang="he-IL" sz="2800" dirty="0"/>
              <a:t> ניתן לבצע רק חלק משלבי הקימפול (למשל, ללא שלב </a:t>
            </a:r>
            <a:r>
              <a:rPr lang="he-IL" sz="2800" dirty="0" smtClean="0"/>
              <a:t>ה-</a:t>
            </a:r>
            <a:r>
              <a:rPr lang="en-US" sz="2800" dirty="0" smtClean="0"/>
              <a:t> </a:t>
            </a:r>
            <a:r>
              <a:rPr lang="en-US" sz="2800" b="1" dirty="0" smtClean="0"/>
              <a:t>linker</a:t>
            </a:r>
            <a:r>
              <a:rPr lang="en-US" sz="2800" dirty="0" smtClean="0"/>
              <a:t> </a:t>
            </a:r>
            <a:r>
              <a:rPr lang="he-IL" sz="2800" dirty="0"/>
              <a:t>או רק את שלב ה-</a:t>
            </a:r>
            <a:r>
              <a:rPr lang="en-US" sz="2800" b="1" dirty="0"/>
              <a:t>linker</a:t>
            </a:r>
            <a:r>
              <a:rPr lang="he-IL" sz="2800" dirty="0"/>
              <a:t>).</a:t>
            </a:r>
            <a:endParaRPr lang="en-US" sz="2800" dirty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3666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102451" y="-353947"/>
            <a:ext cx="7897691" cy="1015663"/>
          </a:xfrm>
        </p:spPr>
        <p:txBody>
          <a:bodyPr>
            <a:normAutofit fontScale="55000" lnSpcReduction="20000"/>
          </a:bodyPr>
          <a:lstStyle/>
          <a:p>
            <a:r>
              <a:rPr lang="he-IL" dirty="0" smtClean="0"/>
              <a:t>מתי נכנסים קבצי ה-</a:t>
            </a:r>
            <a:r>
              <a:rPr lang="en-US" dirty="0" smtClean="0"/>
              <a:t>header</a:t>
            </a:r>
            <a:r>
              <a:rPr lang="he-IL" dirty="0" smtClean="0"/>
              <a:t> לקימפול??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17"/>
          </p:nvPr>
        </p:nvSpPr>
        <p:spPr>
          <a:xfrm>
            <a:off x="397485" y="741844"/>
            <a:ext cx="8352927" cy="2092881"/>
          </a:xfrm>
        </p:spPr>
        <p:txBody>
          <a:bodyPr/>
          <a:lstStyle/>
          <a:p>
            <a:pPr algn="just"/>
            <a:r>
              <a:rPr lang="he-IL" dirty="0" smtClean="0"/>
              <a:t>כאשר אנו כותבים לקומפיילר את ההנחיה </a:t>
            </a:r>
            <a:r>
              <a:rPr lang="en-US" u="sng" dirty="0" smtClean="0"/>
              <a:t>#include&lt;</a:t>
            </a:r>
            <a:r>
              <a:rPr lang="en-US" u="sng" dirty="0" err="1" smtClean="0"/>
              <a:t>stdio.h</a:t>
            </a:r>
            <a:r>
              <a:rPr lang="en-US" u="sng" dirty="0" smtClean="0"/>
              <a:t>&gt;</a:t>
            </a:r>
            <a:r>
              <a:rPr lang="he-IL" dirty="0" smtClean="0"/>
              <a:t>, אנחנו למעשה אומרים לו שיעתיק (</a:t>
            </a:r>
            <a:r>
              <a:rPr lang="en-US" dirty="0" smtClean="0"/>
              <a:t>copy-paste!</a:t>
            </a:r>
            <a:r>
              <a:rPr lang="he-IL" dirty="0" smtClean="0"/>
              <a:t>) את התוכן של </a:t>
            </a:r>
            <a:r>
              <a:rPr lang="en-US" u="sng" dirty="0" err="1" smtClean="0"/>
              <a:t>stdio.h</a:t>
            </a:r>
            <a:r>
              <a:rPr lang="he-IL" dirty="0" smtClean="0"/>
              <a:t> לקובץ הסופי שאותו הוא יקמפל, </a:t>
            </a:r>
            <a:r>
              <a:rPr lang="he-IL" dirty="0" smtClean="0">
                <a:solidFill>
                  <a:srgbClr val="0000FF"/>
                </a:solidFill>
              </a:rPr>
              <a:t>בשלב הקדם-מעבד</a:t>
            </a:r>
            <a:r>
              <a:rPr lang="he-IL" dirty="0" smtClean="0"/>
              <a:t> (</a:t>
            </a:r>
            <a:r>
              <a:rPr lang="en-US" dirty="0" smtClean="0"/>
              <a:t>preprocessor</a:t>
            </a:r>
            <a:r>
              <a:rPr lang="he-IL" dirty="0" smtClean="0"/>
              <a:t>). כלומר לפני שלב ה-</a:t>
            </a:r>
            <a:r>
              <a:rPr lang="en-US" dirty="0" smtClean="0"/>
              <a:t>compiler</a:t>
            </a:r>
            <a:r>
              <a:rPr lang="he-IL" dirty="0" smtClean="0"/>
              <a:t>!</a:t>
            </a:r>
            <a:endParaRPr lang="en-US" dirty="0" smtClean="0"/>
          </a:p>
        </p:txBody>
      </p:sp>
      <p:sp>
        <p:nvSpPr>
          <p:cNvPr id="35" name="חץ למטה 34"/>
          <p:cNvSpPr/>
          <p:nvPr/>
        </p:nvSpPr>
        <p:spPr>
          <a:xfrm rot="5400000">
            <a:off x="5275123" y="3872062"/>
            <a:ext cx="426150" cy="1181494"/>
          </a:xfrm>
          <a:prstGeom prst="downArrow">
            <a:avLst/>
          </a:prstGeom>
          <a:solidFill>
            <a:srgbClr val="7030A0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1" anchor="ctr"/>
          <a:lstStyle/>
          <a:p>
            <a:pPr algn="ctr"/>
            <a:r>
              <a:rPr lang="en-US" dirty="0" err="1" smtClean="0"/>
              <a:t>stdio.h</a:t>
            </a:r>
            <a:endParaRPr lang="he-IL" dirty="0"/>
          </a:p>
        </p:txBody>
      </p:sp>
      <p:sp>
        <p:nvSpPr>
          <p:cNvPr id="49" name="מלבן מעוגל 48"/>
          <p:cNvSpPr/>
          <p:nvPr/>
        </p:nvSpPr>
        <p:spPr>
          <a:xfrm>
            <a:off x="3331833" y="2482006"/>
            <a:ext cx="1656184" cy="64807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Algorithm</a:t>
            </a:r>
            <a:endParaRPr lang="he-IL" b="1" dirty="0">
              <a:latin typeface="Comic Sans MS" panose="030F0702030302020204" pitchFamily="66" charset="0"/>
            </a:endParaRPr>
          </a:p>
        </p:txBody>
      </p:sp>
      <p:sp>
        <p:nvSpPr>
          <p:cNvPr id="50" name="מלבן מעוגל 49"/>
          <p:cNvSpPr/>
          <p:nvPr/>
        </p:nvSpPr>
        <p:spPr>
          <a:xfrm>
            <a:off x="3331833" y="3641628"/>
            <a:ext cx="1656184" cy="64807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C program</a:t>
            </a:r>
            <a:endParaRPr lang="he-IL" b="1" dirty="0">
              <a:latin typeface="Comic Sans MS" panose="030F0702030302020204" pitchFamily="66" charset="0"/>
            </a:endParaRPr>
          </a:p>
        </p:txBody>
      </p:sp>
      <p:sp>
        <p:nvSpPr>
          <p:cNvPr id="51" name="מלבן מעוגל 50"/>
          <p:cNvSpPr/>
          <p:nvPr/>
        </p:nvSpPr>
        <p:spPr>
          <a:xfrm>
            <a:off x="2699345" y="4839924"/>
            <a:ext cx="1279943" cy="64807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Assembly </a:t>
            </a:r>
            <a:r>
              <a:rPr lang="en-US" b="1" dirty="0" smtClean="0">
                <a:latin typeface="Comic Sans MS" panose="030F0702030302020204" pitchFamily="66" charset="0"/>
              </a:rPr>
              <a:t>code</a:t>
            </a:r>
            <a:endParaRPr lang="he-IL" b="1" dirty="0">
              <a:latin typeface="Comic Sans MS" panose="030F0702030302020204" pitchFamily="66" charset="0"/>
            </a:endParaRPr>
          </a:p>
        </p:txBody>
      </p:sp>
      <p:sp>
        <p:nvSpPr>
          <p:cNvPr id="52" name="מלבן מעוגל 51"/>
          <p:cNvSpPr/>
          <p:nvPr/>
        </p:nvSpPr>
        <p:spPr>
          <a:xfrm>
            <a:off x="3275409" y="6082406"/>
            <a:ext cx="1656184" cy="64807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u="sng" dirty="0" smtClean="0">
                <a:latin typeface="Comic Sans MS" panose="030F0702030302020204" pitchFamily="66" charset="0"/>
              </a:rPr>
              <a:t>Exe</a:t>
            </a:r>
            <a:r>
              <a:rPr lang="en-US" b="1" dirty="0" smtClean="0">
                <a:latin typeface="Comic Sans MS" panose="030F0702030302020204" pitchFamily="66" charset="0"/>
              </a:rPr>
              <a:t>cutable</a:t>
            </a:r>
            <a:br>
              <a:rPr lang="en-US" b="1" dirty="0" smtClean="0">
                <a:latin typeface="Comic Sans MS" panose="030F0702030302020204" pitchFamily="66" charset="0"/>
              </a:rPr>
            </a:br>
            <a:r>
              <a:rPr lang="en-US" b="1" dirty="0" smtClean="0">
                <a:latin typeface="Comic Sans MS" panose="030F0702030302020204" pitchFamily="66" charset="0"/>
              </a:rPr>
              <a:t>file</a:t>
            </a:r>
            <a:endParaRPr lang="he-IL" b="1" dirty="0">
              <a:latin typeface="Comic Sans MS" panose="030F0702030302020204" pitchFamily="66" charset="0"/>
            </a:endParaRPr>
          </a:p>
        </p:txBody>
      </p:sp>
      <p:sp>
        <p:nvSpPr>
          <p:cNvPr id="53" name="מלבן מעוגל 52"/>
          <p:cNvSpPr/>
          <p:nvPr/>
        </p:nvSpPr>
        <p:spPr>
          <a:xfrm>
            <a:off x="4224789" y="4858270"/>
            <a:ext cx="1354876" cy="648072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Machine</a:t>
            </a:r>
          </a:p>
          <a:p>
            <a:pPr algn="ctr"/>
            <a:r>
              <a:rPr lang="en-US" b="1" dirty="0" smtClean="0">
                <a:latin typeface="Comic Sans MS" panose="030F0702030302020204" pitchFamily="66" charset="0"/>
              </a:rPr>
              <a:t>code</a:t>
            </a:r>
            <a:endParaRPr lang="he-IL" b="1" dirty="0">
              <a:latin typeface="Comic Sans MS" panose="030F0702030302020204" pitchFamily="66" charset="0"/>
            </a:endParaRPr>
          </a:p>
        </p:txBody>
      </p:sp>
      <p:sp>
        <p:nvSpPr>
          <p:cNvPr id="54" name="חץ למטה 53"/>
          <p:cNvSpPr/>
          <p:nvPr/>
        </p:nvSpPr>
        <p:spPr>
          <a:xfrm>
            <a:off x="4051297" y="3130078"/>
            <a:ext cx="245501" cy="51155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5" name="חץ למטה 54"/>
          <p:cNvSpPr/>
          <p:nvPr/>
        </p:nvSpPr>
        <p:spPr>
          <a:xfrm rot="2368728">
            <a:off x="3553666" y="4326920"/>
            <a:ext cx="296766" cy="51155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6" name="חץ למטה 55"/>
          <p:cNvSpPr/>
          <p:nvPr/>
        </p:nvSpPr>
        <p:spPr>
          <a:xfrm rot="19231272" flipH="1">
            <a:off x="4412737" y="4329085"/>
            <a:ext cx="296766" cy="51155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7" name="חץ למטה 56"/>
          <p:cNvSpPr/>
          <p:nvPr/>
        </p:nvSpPr>
        <p:spPr>
          <a:xfrm rot="19231272" flipH="1">
            <a:off x="3566495" y="5532702"/>
            <a:ext cx="296766" cy="51155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8" name="חץ למטה 57"/>
          <p:cNvSpPr/>
          <p:nvPr/>
        </p:nvSpPr>
        <p:spPr>
          <a:xfrm rot="2368728">
            <a:off x="4425566" y="5534867"/>
            <a:ext cx="296766" cy="511550"/>
          </a:xfrm>
          <a:prstGeom prst="downArrow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9" name="TextBox 58"/>
          <p:cNvSpPr txBox="1"/>
          <p:nvPr/>
        </p:nvSpPr>
        <p:spPr>
          <a:xfrm>
            <a:off x="1943769" y="3220390"/>
            <a:ext cx="101341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Human</a:t>
            </a:r>
            <a:endParaRPr lang="he-IL" b="1" dirty="0">
              <a:solidFill>
                <a:srgbClr val="7030A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943769" y="4398029"/>
            <a:ext cx="122180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>
            <a:defPPr>
              <a:defRPr lang="en-US"/>
            </a:defPPr>
          </a:lstStyle>
          <a:p>
            <a:r>
              <a:rPr lang="en-US" b="1" dirty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Compiler</a:t>
            </a:r>
            <a:endParaRPr lang="he-IL" b="1" dirty="0">
              <a:solidFill>
                <a:srgbClr val="7030A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941537" y="5603811"/>
            <a:ext cx="9092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b="1" dirty="0" smtClean="0">
                <a:solidFill>
                  <a:srgbClr val="7030A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Linker</a:t>
            </a:r>
            <a:endParaRPr lang="he-IL" b="1" dirty="0">
              <a:solidFill>
                <a:srgbClr val="7030A0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71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/>
      <p:bldP spid="6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>
          <a:xfrm>
            <a:off x="996570" y="-60077"/>
            <a:ext cx="6795450" cy="1015663"/>
          </a:xfrm>
        </p:spPr>
        <p:txBody>
          <a:bodyPr>
            <a:normAutofit fontScale="55000" lnSpcReduction="20000"/>
          </a:bodyPr>
          <a:lstStyle/>
          <a:p>
            <a:r>
              <a:rPr lang="he-IL" dirty="0" smtClean="0"/>
              <a:t>מתי נכנסים קבצי ה-</a:t>
            </a:r>
            <a:r>
              <a:rPr lang="en-US" dirty="0" smtClean="0"/>
              <a:t>header</a:t>
            </a:r>
            <a:r>
              <a:rPr lang="he-IL" dirty="0" smtClean="0"/>
              <a:t> לקימפול??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1547664" y="1052736"/>
            <a:ext cx="7489006" cy="3821559"/>
          </a:xfrm>
        </p:spPr>
        <p:txBody>
          <a:bodyPr/>
          <a:lstStyle/>
          <a:p>
            <a:pPr lvl="0" algn="just" defTabSz="914400">
              <a:spcBef>
                <a:spcPct val="20000"/>
              </a:spcBef>
              <a:buClrTx/>
              <a:defRPr/>
            </a:pPr>
            <a:r>
              <a:rPr lang="he-IL" dirty="0" smtClean="0">
                <a:latin typeface="Calibri"/>
              </a:rPr>
              <a:t>בעזרת הפקודה </a:t>
            </a:r>
            <a:r>
              <a:rPr lang="en-US" u="sng" dirty="0"/>
              <a:t>#include&lt;</a:t>
            </a:r>
            <a:r>
              <a:rPr lang="en-US" u="sng" dirty="0" err="1"/>
              <a:t>stdio.h</a:t>
            </a:r>
            <a:r>
              <a:rPr lang="en-US" u="sng" dirty="0" smtClean="0"/>
              <a:t>&gt;</a:t>
            </a:r>
            <a:r>
              <a:rPr lang="he-IL" dirty="0"/>
              <a:t> </a:t>
            </a:r>
            <a:r>
              <a:rPr lang="he-IL" dirty="0" smtClean="0"/>
              <a:t>כל הפונקציות שמוצהרות בקובץ ה-</a:t>
            </a:r>
            <a:r>
              <a:rPr lang="en-US" dirty="0" smtClean="0"/>
              <a:t>h</a:t>
            </a:r>
            <a:r>
              <a:rPr lang="he-IL" dirty="0" smtClean="0"/>
              <a:t> למעשה מוצהרות אצלנו בקוד!</a:t>
            </a:r>
          </a:p>
          <a:p>
            <a:pPr lvl="0" algn="just" defTabSz="914400">
              <a:spcBef>
                <a:spcPct val="20000"/>
              </a:spcBef>
              <a:buClrTx/>
              <a:defRPr/>
            </a:pPr>
            <a:endParaRPr lang="he-IL" dirty="0">
              <a:latin typeface="Calibri"/>
            </a:endParaRPr>
          </a:p>
          <a:p>
            <a:pPr lvl="0" algn="just" defTabSz="914400">
              <a:spcBef>
                <a:spcPct val="20000"/>
              </a:spcBef>
              <a:buClrTx/>
              <a:defRPr/>
            </a:pPr>
            <a:r>
              <a:rPr lang="he-IL" dirty="0">
                <a:latin typeface="Calibri"/>
              </a:rPr>
              <a:t>הקומפיילר מכיר את </a:t>
            </a:r>
            <a:r>
              <a:rPr lang="en-US" u="sng" dirty="0" err="1"/>
              <a:t>stdio.h</a:t>
            </a:r>
            <a:r>
              <a:rPr lang="he-IL" dirty="0" smtClean="0">
                <a:latin typeface="Calibri"/>
              </a:rPr>
              <a:t> (והרבה קבצים נוספים!).</a:t>
            </a:r>
          </a:p>
          <a:p>
            <a:pPr lvl="0" algn="just" defTabSz="914400">
              <a:spcBef>
                <a:spcPct val="20000"/>
              </a:spcBef>
              <a:buClrTx/>
              <a:defRPr/>
            </a:pPr>
            <a:endParaRPr lang="he-IL" dirty="0">
              <a:latin typeface="Calibri"/>
            </a:endParaRPr>
          </a:p>
          <a:p>
            <a:pPr lvl="0" algn="just" defTabSz="914400">
              <a:spcBef>
                <a:spcPct val="20000"/>
              </a:spcBef>
              <a:buClrTx/>
              <a:defRPr/>
            </a:pPr>
            <a:r>
              <a:rPr lang="he-IL" dirty="0">
                <a:latin typeface="Calibri"/>
              </a:rPr>
              <a:t>א</a:t>
            </a:r>
            <a:r>
              <a:rPr lang="he-IL" dirty="0" smtClean="0">
                <a:latin typeface="Calibri"/>
              </a:rPr>
              <a:t>לו הקבצים של הספרייה הסטנדרטית:</a:t>
            </a:r>
          </a:p>
          <a:p>
            <a:pPr lvl="0" algn="just" defTabSz="914400">
              <a:spcBef>
                <a:spcPct val="20000"/>
              </a:spcBef>
              <a:buClrTx/>
              <a:defRPr/>
            </a:pPr>
            <a:r>
              <a:rPr lang="en-US" dirty="0" err="1" smtClean="0">
                <a:solidFill>
                  <a:srgbClr val="C00000"/>
                </a:solidFill>
                <a:latin typeface="Calibri"/>
              </a:rPr>
              <a:t>ST</a:t>
            </a:r>
            <a:r>
              <a:rPr lang="en-US" dirty="0" err="1" smtClean="0">
                <a:latin typeface="Calibri"/>
              </a:rPr>
              <a:t>an</a:t>
            </a:r>
            <a:r>
              <a:rPr lang="en-US" dirty="0" err="1" smtClean="0">
                <a:solidFill>
                  <a:srgbClr val="C00000"/>
                </a:solidFill>
                <a:latin typeface="Calibri"/>
              </a:rPr>
              <a:t>D</a:t>
            </a:r>
            <a:r>
              <a:rPr lang="en-US" dirty="0" err="1" smtClean="0">
                <a:latin typeface="Calibri"/>
              </a:rPr>
              <a:t>ard</a:t>
            </a:r>
            <a:r>
              <a:rPr lang="en-US" dirty="0" smtClean="0">
                <a:latin typeface="Calibri"/>
              </a:rPr>
              <a:t> </a:t>
            </a:r>
            <a:r>
              <a:rPr lang="en-US" dirty="0">
                <a:latin typeface="Calibri"/>
              </a:rPr>
              <a:t>library </a:t>
            </a:r>
            <a:r>
              <a:rPr lang="en-US" dirty="0" smtClean="0">
                <a:latin typeface="Calibri"/>
              </a:rPr>
              <a:t>directory</a:t>
            </a:r>
            <a:r>
              <a:rPr lang="he-IL" dirty="0" smtClean="0">
                <a:latin typeface="Calibri"/>
              </a:rPr>
              <a:t> – </a:t>
            </a:r>
            <a:r>
              <a:rPr lang="en-US" dirty="0" smtClean="0">
                <a:solidFill>
                  <a:srgbClr val="C00000"/>
                </a:solidFill>
                <a:latin typeface="Calibri"/>
              </a:rPr>
              <a:t>STD</a:t>
            </a:r>
            <a:r>
              <a:rPr lang="he-IL" dirty="0" smtClean="0">
                <a:latin typeface="Calibri"/>
              </a:rPr>
              <a:t>.</a:t>
            </a:r>
            <a:endParaRPr lang="he-IL" dirty="0">
              <a:latin typeface="Calibri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821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מלבן 8"/>
          <p:cNvSpPr/>
          <p:nvPr/>
        </p:nvSpPr>
        <p:spPr>
          <a:xfrm>
            <a:off x="2339752" y="6353944"/>
            <a:ext cx="4042881" cy="5040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לקמפל ולקשר</a:t>
            </a:r>
            <a:endParaRPr lang="he-IL" dirty="0"/>
          </a:p>
        </p:txBody>
      </p:sp>
      <p:sp>
        <p:nvSpPr>
          <p:cNvPr id="6" name="מציין מיקום טקסט 5"/>
          <p:cNvSpPr>
            <a:spLocks noGrp="1"/>
          </p:cNvSpPr>
          <p:nvPr>
            <p:ph type="body" sz="quarter" idx="17"/>
          </p:nvPr>
        </p:nvSpPr>
        <p:spPr>
          <a:xfrm>
            <a:off x="1043608" y="1052736"/>
            <a:ext cx="7993062" cy="4862870"/>
          </a:xfrm>
        </p:spPr>
        <p:txBody>
          <a:bodyPr/>
          <a:lstStyle/>
          <a:p>
            <a:pPr algn="just"/>
            <a:r>
              <a:rPr lang="he-IL" dirty="0" smtClean="0"/>
              <a:t>מכיוון שקובץ ה-</a:t>
            </a:r>
            <a:r>
              <a:rPr lang="en-US" dirty="0" smtClean="0"/>
              <a:t>header</a:t>
            </a:r>
            <a:r>
              <a:rPr lang="he-IL" dirty="0" smtClean="0"/>
              <a:t> שלנו איננו חלק מהספרייה הסטנדרטית, לאחר שלב הקימפול יתבצע קישור.</a:t>
            </a:r>
          </a:p>
          <a:p>
            <a:pPr algn="just"/>
            <a:endParaRPr lang="he-IL" dirty="0"/>
          </a:p>
          <a:p>
            <a:pPr algn="just"/>
            <a:r>
              <a:rPr lang="he-IL" dirty="0" smtClean="0"/>
              <a:t>התוצר של שלב הקימפול, לפני שלב הקישור, הינם קבצי </a:t>
            </a:r>
            <a:r>
              <a:rPr lang="en-US" dirty="0" smtClean="0"/>
              <a:t>.o</a:t>
            </a:r>
            <a:r>
              <a:rPr lang="he-IL" dirty="0" smtClean="0"/>
              <a:t> – או קבצי </a:t>
            </a:r>
            <a:r>
              <a:rPr lang="en-US" dirty="0" smtClean="0"/>
              <a:t>object</a:t>
            </a:r>
            <a:r>
              <a:rPr lang="he-IL" dirty="0" smtClean="0"/>
              <a:t>.</a:t>
            </a:r>
          </a:p>
          <a:p>
            <a:pPr algn="just"/>
            <a:endParaRPr lang="he-IL" dirty="0"/>
          </a:p>
          <a:p>
            <a:pPr algn="just"/>
            <a:r>
              <a:rPr lang="he-IL" dirty="0" smtClean="0"/>
              <a:t>הם כתובים בעיקר בשפת מכונה (1,0) אך כוללים גם מידע הכרחי עבור שלב הקישור.</a:t>
            </a:r>
          </a:p>
          <a:p>
            <a:pPr algn="just"/>
            <a:endParaRPr lang="he-IL" dirty="0" smtClean="0"/>
          </a:p>
          <a:p>
            <a:pPr algn="just"/>
            <a:r>
              <a:rPr lang="en-US" dirty="0" smtClean="0"/>
              <a:t>VS</a:t>
            </a:r>
            <a:r>
              <a:rPr lang="he-IL" dirty="0" smtClean="0"/>
              <a:t> עושה את עבודת הקימפול והקישור אוטומטית עבורנו.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95974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4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4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link errors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17"/>
          </p:nvPr>
        </p:nvSpPr>
        <p:spPr>
          <a:xfrm>
            <a:off x="755576" y="1052736"/>
            <a:ext cx="8281094" cy="5278368"/>
          </a:xfrm>
        </p:spPr>
        <p:txBody>
          <a:bodyPr/>
          <a:lstStyle/>
          <a:p>
            <a:pPr algn="just"/>
            <a:r>
              <a:rPr lang="he-IL" dirty="0" smtClean="0"/>
              <a:t>השגיאות הבאות מתרחשות רק במהלך הפעולה של ה-</a:t>
            </a:r>
            <a:r>
              <a:rPr lang="en-US" dirty="0" smtClean="0"/>
              <a:t>linker</a:t>
            </a:r>
            <a:r>
              <a:rPr lang="he-IL" dirty="0" smtClean="0"/>
              <a:t>, כלומר אם בעת הקומפילציה קיבלתם את השגיאות הללו, אז יש לכם </a:t>
            </a:r>
            <a:r>
              <a:rPr lang="he-IL" dirty="0" smtClean="0">
                <a:solidFill>
                  <a:srgbClr val="FF0000"/>
                </a:solidFill>
              </a:rPr>
              <a:t>בעיה בשלב הקישור</a:t>
            </a:r>
            <a:r>
              <a:rPr lang="he-IL" dirty="0" smtClean="0"/>
              <a:t>:</a:t>
            </a:r>
          </a:p>
          <a:p>
            <a:pPr algn="just"/>
            <a:endParaRPr lang="he-IL" dirty="0" smtClean="0"/>
          </a:p>
          <a:p>
            <a:pPr algn="just"/>
            <a:r>
              <a:rPr lang="he-IL" dirty="0" smtClean="0">
                <a:solidFill>
                  <a:srgbClr val="0000FF"/>
                </a:solidFill>
              </a:rPr>
              <a:t>מימוש חסר </a:t>
            </a:r>
            <a:r>
              <a:rPr lang="he-IL" dirty="0" smtClean="0"/>
              <a:t>(ה-</a:t>
            </a:r>
            <a:r>
              <a:rPr lang="en-US" b="1" dirty="0" smtClean="0"/>
              <a:t>linker</a:t>
            </a:r>
            <a:r>
              <a:rPr lang="he-IL" dirty="0" smtClean="0"/>
              <a:t> לא מוצא את הקוד של פונק' </a:t>
            </a:r>
            <a:r>
              <a:rPr lang="en-US" dirty="0" smtClean="0"/>
              <a:t>foo</a:t>
            </a:r>
            <a:r>
              <a:rPr lang="he-IL" dirty="0" smtClean="0"/>
              <a:t>)</a:t>
            </a:r>
            <a:endParaRPr lang="en-US" dirty="0" smtClean="0"/>
          </a:p>
          <a:p>
            <a:pPr marL="0" indent="0" algn="l" rtl="0">
              <a:buNone/>
            </a:pPr>
            <a:r>
              <a:rPr lang="en-US" sz="2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 –o prog1.exe</a:t>
            </a:r>
            <a:b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(.text+0x2c):</a:t>
            </a:r>
            <a:r>
              <a:rPr lang="en-US" sz="2100" dirty="0" err="1" smtClean="0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100" dirty="0" smtClean="0">
                <a:latin typeface="Consolas" panose="020B0609020204030204" pitchFamily="49" charset="0"/>
                <a:cs typeface="Consolas" panose="020B0609020204030204" pitchFamily="49" charset="0"/>
              </a:rPr>
              <a:t>: undefined reference to ‘foo’</a:t>
            </a:r>
          </a:p>
          <a:p>
            <a:pPr algn="l" rtl="0"/>
            <a:endParaRPr lang="en-US" dirty="0" smtClean="0"/>
          </a:p>
          <a:p>
            <a:pPr algn="r"/>
            <a:r>
              <a:rPr lang="he-IL" dirty="0" smtClean="0">
                <a:solidFill>
                  <a:srgbClr val="0000FF"/>
                </a:solidFill>
              </a:rPr>
              <a:t>מימוש כפול </a:t>
            </a:r>
            <a:r>
              <a:rPr lang="he-IL" dirty="0" smtClean="0"/>
              <a:t>(ה-</a:t>
            </a:r>
            <a:r>
              <a:rPr lang="en-US" b="1" dirty="0" smtClean="0"/>
              <a:t>linker</a:t>
            </a:r>
            <a:r>
              <a:rPr lang="he-IL" dirty="0" smtClean="0"/>
              <a:t> מצא שני מימושים של פונק' </a:t>
            </a:r>
            <a:r>
              <a:rPr lang="en-US" dirty="0" smtClean="0"/>
              <a:t>foo</a:t>
            </a:r>
            <a:r>
              <a:rPr lang="he-IL" dirty="0" smtClean="0"/>
              <a:t>)</a:t>
            </a:r>
            <a:endParaRPr lang="en-US" dirty="0" smtClean="0"/>
          </a:p>
          <a:p>
            <a:pPr marL="0" indent="0" algn="l" rtl="0">
              <a:buNone/>
            </a:pP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gcc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foo.o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 –o prog2.exe</a:t>
            </a:r>
            <a:b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foo.o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(.text+0x0):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foo.c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: multiple definition of ‘foo’</a:t>
            </a:r>
            <a:b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main.o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(.text+0x38):</a:t>
            </a:r>
            <a:r>
              <a:rPr lang="en-US" sz="2100" dirty="0" err="1">
                <a:latin typeface="Consolas" panose="020B0609020204030204" pitchFamily="49" charset="0"/>
                <a:cs typeface="Consolas" panose="020B0609020204030204" pitchFamily="49" charset="0"/>
              </a:rPr>
              <a:t>main.c</a:t>
            </a:r>
            <a:r>
              <a:rPr lang="en-US" sz="2100" dirty="0">
                <a:latin typeface="Consolas" panose="020B0609020204030204" pitchFamily="49" charset="0"/>
                <a:cs typeface="Consolas" panose="020B0609020204030204" pitchFamily="49" charset="0"/>
              </a:rPr>
              <a:t>: first defined here</a:t>
            </a:r>
            <a:endParaRPr lang="he-IL" sz="2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1160926" y="-27384"/>
            <a:ext cx="6795450" cy="2232248"/>
          </a:xfrm>
        </p:spPr>
        <p:txBody>
          <a:bodyPr/>
          <a:lstStyle/>
          <a:p>
            <a:r>
              <a:rPr lang="en-US" dirty="0"/>
              <a:t>link errors</a:t>
            </a:r>
            <a:endParaRPr lang="he-IL" dirty="0"/>
          </a:p>
          <a:p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251520" y="1594535"/>
            <a:ext cx="8902468" cy="2554545"/>
          </a:xfrm>
        </p:spPr>
        <p:txBody>
          <a:bodyPr/>
          <a:lstStyle/>
          <a:p>
            <a:r>
              <a:rPr lang="he-IL" sz="4000" dirty="0" smtClean="0"/>
              <a:t>כמובן שיכולות להופיע עוד שגיאות רבות, אבל אנחנו כבר יודעים מה לעשות כאשר מופיעה שגיאה לא מוכרת!!</a:t>
            </a:r>
            <a:endParaRPr lang="he-IL" sz="4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342" y="4135182"/>
            <a:ext cx="417461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95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טקסט 2"/>
          <p:cNvSpPr>
            <a:spLocks noGrp="1"/>
          </p:cNvSpPr>
          <p:nvPr>
            <p:ph type="body" sz="quarter" idx="10"/>
          </p:nvPr>
        </p:nvSpPr>
        <p:spPr>
          <a:xfrm>
            <a:off x="504056" y="795996"/>
            <a:ext cx="8172400" cy="1667123"/>
          </a:xfrm>
        </p:spPr>
        <p:txBody>
          <a:bodyPr/>
          <a:lstStyle/>
          <a:p>
            <a:r>
              <a:rPr lang="he-IL" dirty="0" smtClean="0"/>
              <a:t>פרוייקט סוף!</a:t>
            </a:r>
          </a:p>
          <a:p>
            <a:r>
              <a:rPr lang="he-IL" sz="4000" dirty="0" smtClean="0"/>
              <a:t>אין מה להילחץ...</a:t>
            </a:r>
          </a:p>
        </p:txBody>
      </p:sp>
      <p:sp>
        <p:nvSpPr>
          <p:cNvPr id="8" name="כותרת 1"/>
          <p:cNvSpPr txBox="1">
            <a:spLocks/>
          </p:cNvSpPr>
          <p:nvPr/>
        </p:nvSpPr>
        <p:spPr bwMode="auto">
          <a:xfrm>
            <a:off x="1853952" y="2924795"/>
            <a:ext cx="547260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914400" rtl="1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he-IL" sz="4000" b="1" i="0" u="none" strike="noStrike" kern="1200" cap="all" spc="0" normalizeH="0" baseline="0" noProof="0" dirty="0">
              <a:ln>
                <a:noFill/>
              </a:ln>
              <a:solidFill>
                <a:schemeClr val="bg2">
                  <a:lumMod val="50000"/>
                </a:schemeClr>
              </a:solidFill>
              <a:effectLst/>
              <a:uLnTx/>
              <a:uFillTx/>
              <a:latin typeface="David" pitchFamily="34" charset="-79"/>
              <a:ea typeface="+mj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52" y="2915562"/>
            <a:ext cx="5256584" cy="394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42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9042" y="88182"/>
                <a:ext cx="4464496" cy="1015663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effectLst/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800">
                              <a:effectLst/>
                              <a:latin typeface="Cambria Math"/>
                            </a:rPr>
                            <m:t>𝟏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,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800">
                          <a:effectLst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effectLst/>
                              <a:latin typeface="Cambria Math"/>
                            </a:rPr>
                            <m:t>−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𝒃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effectLst/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800">
                                      <a:effectLst/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>
                                  <a:effectLst/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>
                                  <a:effectLst/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US" sz="2800">
                                  <a:effectLst/>
                                  <a:latin typeface="Cambria Math"/>
                                </a:rPr>
                                <m:t>𝒂𝒄</m:t>
                              </m:r>
                            </m:e>
                          </m:rad>
                        </m:num>
                        <m:den>
                          <m:r>
                            <a:rPr lang="en-US" sz="2800">
                              <a:effectLst/>
                              <a:latin typeface="Cambria Math"/>
                            </a:rPr>
                            <m:t>𝟐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he-IL" sz="2800" dirty="0" smtClean="0">
                  <a:effectLst/>
                </a:endParaRPr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9042" y="88182"/>
                <a:ext cx="4464496" cy="1015663"/>
              </a:xfrm>
              <a:blipFill rotWithShape="0">
                <a:blip r:embed="rId3"/>
                <a:stretch>
                  <a:fillRect r="-296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טקסט 2"/>
          <p:cNvSpPr>
            <a:spLocks noGrp="1"/>
          </p:cNvSpPr>
          <p:nvPr>
            <p:ph type="body" sz="quarter" idx="17"/>
          </p:nvPr>
        </p:nvSpPr>
        <p:spPr>
          <a:xfrm>
            <a:off x="1043608" y="1052736"/>
            <a:ext cx="7993062" cy="6360716"/>
          </a:xfrm>
        </p:spPr>
        <p:txBody>
          <a:bodyPr/>
          <a:lstStyle/>
          <a:p>
            <a:pPr algn="just">
              <a:spcBef>
                <a:spcPts val="400"/>
              </a:spcBef>
            </a:pPr>
            <a:r>
              <a:rPr lang="he-IL" dirty="0" smtClean="0"/>
              <a:t>לאחר שנים של פיתוח מתמטי, הצלחתם סופסוף למצוא נוסחה לפתירת משוואה ריבועית!</a:t>
            </a:r>
          </a:p>
          <a:p>
            <a:pPr algn="just">
              <a:spcBef>
                <a:spcPts val="400"/>
              </a:spcBef>
            </a:pPr>
            <a:endParaRPr lang="he-IL" dirty="0" smtClean="0"/>
          </a:p>
          <a:p>
            <a:pPr algn="just">
              <a:spcBef>
                <a:spcPts val="400"/>
              </a:spcBef>
            </a:pPr>
            <a:r>
              <a:rPr lang="he-IL" dirty="0" smtClean="0"/>
              <a:t>כתבתם את הקוד תוך 10 דקות, השתמשתם בקריאה ל-2 פונקציות לצורך המימוש.</a:t>
            </a:r>
          </a:p>
          <a:p>
            <a:pPr algn="just">
              <a:spcBef>
                <a:spcPts val="400"/>
              </a:spcBef>
            </a:pPr>
            <a:endParaRPr lang="he-IL" dirty="0" smtClean="0">
              <a:solidFill>
                <a:srgbClr val="7030A0"/>
              </a:solidFill>
            </a:endParaRPr>
          </a:p>
          <a:p>
            <a:pPr algn="just">
              <a:spcBef>
                <a:spcPts val="400"/>
              </a:spcBef>
            </a:pPr>
            <a:r>
              <a:rPr lang="he-IL" dirty="0" smtClean="0">
                <a:solidFill>
                  <a:srgbClr val="7030A0"/>
                </a:solidFill>
              </a:rPr>
              <a:t>קובץ הדגמה 1 - </a:t>
            </a:r>
            <a:r>
              <a:rPr lang="en-US" dirty="0">
                <a:solidFill>
                  <a:srgbClr val="7030A0"/>
                </a:solidFill>
              </a:rPr>
              <a:t>classExample1.c</a:t>
            </a:r>
            <a:endParaRPr lang="he-IL" dirty="0" smtClean="0">
              <a:solidFill>
                <a:srgbClr val="7030A0"/>
              </a:solidFill>
            </a:endParaRPr>
          </a:p>
          <a:p>
            <a:pPr algn="just">
              <a:spcBef>
                <a:spcPts val="400"/>
              </a:spcBef>
            </a:pPr>
            <a:endParaRPr lang="he-IL" dirty="0">
              <a:solidFill>
                <a:srgbClr val="7030A0"/>
              </a:solidFill>
            </a:endParaRPr>
          </a:p>
          <a:p>
            <a:pPr algn="just">
              <a:spcBef>
                <a:spcPts val="400"/>
              </a:spcBef>
            </a:pPr>
            <a:r>
              <a:rPr lang="he-IL" dirty="0" smtClean="0"/>
              <a:t>נשים לב שבקובץ הזה יש רק את המימוש של פתרון המשוואה. מה אין בו?</a:t>
            </a:r>
            <a:r>
              <a:rPr lang="en-US" dirty="0" smtClean="0"/>
              <a:t> </a:t>
            </a:r>
            <a:endParaRPr lang="he-IL" dirty="0" smtClean="0"/>
          </a:p>
          <a:p>
            <a:pPr algn="just">
              <a:spcBef>
                <a:spcPts val="400"/>
              </a:spcBef>
            </a:pPr>
            <a:endParaRPr lang="he-IL" dirty="0">
              <a:solidFill>
                <a:srgbClr val="7030A0"/>
              </a:solidFill>
            </a:endParaRPr>
          </a:p>
          <a:p>
            <a:pPr algn="ctr">
              <a:spcBef>
                <a:spcPts val="400"/>
              </a:spcBef>
            </a:pPr>
            <a:r>
              <a:rPr lang="en-US" sz="3600" dirty="0" smtClean="0"/>
              <a:t>main</a:t>
            </a:r>
            <a:endParaRPr lang="he-IL" sz="3600" dirty="0" smtClean="0"/>
          </a:p>
          <a:p>
            <a:pPr algn="ctr">
              <a:spcBef>
                <a:spcPts val="400"/>
              </a:spcBef>
            </a:pPr>
            <a:endParaRPr lang="he-IL" dirty="0" smtClean="0">
              <a:solidFill>
                <a:srgbClr val="7030A0"/>
              </a:solidFill>
            </a:endParaRPr>
          </a:p>
          <a:p>
            <a:pPr algn="just">
              <a:spcBef>
                <a:spcPts val="400"/>
              </a:spcBef>
            </a:pP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17896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10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339042" y="88182"/>
                <a:ext cx="4464496" cy="1015663"/>
              </a:xfrm>
            </p:spPr>
            <p:txBody>
              <a:bodyPr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>
                              <a:effectLst/>
                              <a:latin typeface="Cambria Math"/>
                            </a:rPr>
                            <m:t>𝒙</m:t>
                          </m:r>
                        </m:e>
                        <m:sub>
                          <m:r>
                            <a:rPr lang="en-US" sz="2800">
                              <a:effectLst/>
                              <a:latin typeface="Cambria Math"/>
                            </a:rPr>
                            <m:t>𝟏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,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𝟐</m:t>
                          </m:r>
                        </m:sub>
                      </m:sSub>
                      <m:r>
                        <a:rPr lang="en-US" sz="2800">
                          <a:effectLst/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i="1">
                              <a:effectLst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>
                              <a:effectLst/>
                              <a:latin typeface="Cambria Math"/>
                            </a:rPr>
                            <m:t>−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𝒃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±</m:t>
                          </m:r>
                          <m:rad>
                            <m:radPr>
                              <m:degHide m:val="on"/>
                              <m:ctrlPr>
                                <a:rPr lang="en-US" sz="2800" i="1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sz="28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>
                                      <a:effectLst/>
                                      <a:latin typeface="Cambria Math"/>
                                    </a:rPr>
                                    <m:t>𝒃</m:t>
                                  </m:r>
                                </m:e>
                                <m:sup>
                                  <m:r>
                                    <a:rPr lang="en-US" sz="2800">
                                      <a:effectLst/>
                                      <a:latin typeface="Cambria Math"/>
                                    </a:rPr>
                                    <m:t>𝟐</m:t>
                                  </m:r>
                                </m:sup>
                              </m:sSup>
                              <m:r>
                                <a:rPr lang="en-US" sz="2800">
                                  <a:effectLst/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>
                                  <a:effectLst/>
                                  <a:latin typeface="Cambria Math"/>
                                </a:rPr>
                                <m:t>𝟒</m:t>
                              </m:r>
                              <m:r>
                                <a:rPr lang="en-US" sz="2800">
                                  <a:effectLst/>
                                  <a:latin typeface="Cambria Math"/>
                                </a:rPr>
                                <m:t>𝒂𝒄</m:t>
                              </m:r>
                            </m:e>
                          </m:rad>
                        </m:num>
                        <m:den>
                          <m:r>
                            <a:rPr lang="en-US" sz="2800">
                              <a:effectLst/>
                              <a:latin typeface="Cambria Math"/>
                            </a:rPr>
                            <m:t>𝟐</m:t>
                          </m:r>
                          <m:r>
                            <a:rPr lang="en-US" sz="2800">
                              <a:effectLst/>
                              <a:latin typeface="Cambria Math"/>
                            </a:rPr>
                            <m:t>𝒂</m:t>
                          </m:r>
                        </m:den>
                      </m:f>
                    </m:oMath>
                  </m:oMathPara>
                </a14:m>
                <a:endParaRPr lang="he-IL" sz="2800" dirty="0" smtClean="0">
                  <a:effectLst/>
                </a:endParaRPr>
              </a:p>
            </p:txBody>
          </p:sp>
        </mc:Choice>
        <mc:Fallback xmlns="">
          <p:sp>
            <p:nvSpPr>
              <p:cNvPr id="11" name="Content Placeholder 10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339042" y="88182"/>
                <a:ext cx="4464496" cy="1015663"/>
              </a:xfrm>
              <a:blipFill rotWithShape="0">
                <a:blip r:embed="rId3"/>
                <a:stretch>
                  <a:fillRect r="-29645"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מציין מיקום טקסט 2"/>
          <p:cNvSpPr>
            <a:spLocks noGrp="1"/>
          </p:cNvSpPr>
          <p:nvPr>
            <p:ph type="body" sz="quarter" idx="17"/>
          </p:nvPr>
        </p:nvSpPr>
        <p:spPr>
          <a:xfrm>
            <a:off x="899592" y="1673419"/>
            <a:ext cx="7993062" cy="2698175"/>
          </a:xfrm>
        </p:spPr>
        <p:txBody>
          <a:bodyPr/>
          <a:lstStyle/>
          <a:p>
            <a:pPr algn="just">
              <a:spcBef>
                <a:spcPts val="400"/>
              </a:spcBef>
            </a:pPr>
            <a:r>
              <a:rPr lang="he-IL" dirty="0" smtClean="0"/>
              <a:t>לא כתבתם </a:t>
            </a:r>
            <a:r>
              <a:rPr lang="en-US" dirty="0" smtClean="0"/>
              <a:t>main</a:t>
            </a:r>
            <a:r>
              <a:rPr lang="he-IL" dirty="0" smtClean="0"/>
              <a:t> – רק יצרתם פיתרון למשוואה. </a:t>
            </a:r>
          </a:p>
          <a:p>
            <a:pPr algn="just">
              <a:spcBef>
                <a:spcPts val="400"/>
              </a:spcBef>
            </a:pPr>
            <a:endParaRPr lang="he-IL" dirty="0"/>
          </a:p>
          <a:p>
            <a:pPr algn="just">
              <a:spcBef>
                <a:spcPts val="400"/>
              </a:spcBef>
            </a:pPr>
            <a:r>
              <a:rPr lang="he-IL" dirty="0" smtClean="0"/>
              <a:t>אתם רוצים שכל איש אישה וילד יוכלו להשתמש בקוד שכתבתם, על מנת לפתור משוואות ריבועיות ולהדפיס למסך. </a:t>
            </a:r>
          </a:p>
          <a:p>
            <a:pPr algn="just">
              <a:spcBef>
                <a:spcPts val="400"/>
              </a:spcBef>
            </a:pPr>
            <a:endParaRPr lang="he-IL" dirty="0"/>
          </a:p>
          <a:p>
            <a:pPr algn="just">
              <a:spcBef>
                <a:spcPts val="400"/>
              </a:spcBef>
            </a:pPr>
            <a:r>
              <a:rPr lang="he-IL" dirty="0" smtClean="0"/>
              <a:t>איך תוכלו לאפשר להם לעשות זאת???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1609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>
          <a:xfrm>
            <a:off x="1043608" y="1052736"/>
            <a:ext cx="7993062" cy="5647700"/>
          </a:xfrm>
        </p:spPr>
        <p:txBody>
          <a:bodyPr/>
          <a:lstStyle/>
          <a:p>
            <a:r>
              <a:rPr lang="he-IL" dirty="0" smtClean="0"/>
              <a:t>אפשרות א': </a:t>
            </a:r>
            <a:r>
              <a:rPr lang="en-US" dirty="0" smtClean="0"/>
              <a:t>copy-paste</a:t>
            </a:r>
            <a:r>
              <a:rPr lang="he-IL" dirty="0" smtClean="0"/>
              <a:t> מתוך הקוד שלכם, לקוד שלהם</a:t>
            </a:r>
          </a:p>
          <a:p>
            <a:endParaRPr lang="he-IL" dirty="0"/>
          </a:p>
          <a:p>
            <a:r>
              <a:rPr lang="he-IL" dirty="0" smtClean="0"/>
              <a:t>מה הבעיה עם אפשרות שכזו?</a:t>
            </a:r>
            <a:r>
              <a:rPr lang="en-US" dirty="0" smtClean="0"/>
              <a:t> </a:t>
            </a:r>
            <a:endParaRPr lang="he-IL" dirty="0" smtClean="0"/>
          </a:p>
          <a:p>
            <a:endParaRPr lang="he-IL" dirty="0"/>
          </a:p>
          <a:p>
            <a:r>
              <a:rPr lang="he-IL" dirty="0" smtClean="0"/>
              <a:t>א. אנשים יכולים להתבלבל באופן בו הם מעתיקים את הקוד</a:t>
            </a:r>
            <a:endParaRPr lang="he-IL" dirty="0"/>
          </a:p>
          <a:p>
            <a:r>
              <a:rPr lang="he-IL" dirty="0" smtClean="0"/>
              <a:t>ב. אם יהיה שינוי, לא תוכלו לעדכן את כולם (להעלות עדכון)</a:t>
            </a:r>
          </a:p>
          <a:p>
            <a:r>
              <a:rPr lang="he-IL" dirty="0" smtClean="0"/>
              <a:t>ג. הקוד כבר כתוב – זה בזבוז ושכפול לכתוב אותו שוב</a:t>
            </a:r>
          </a:p>
          <a:p>
            <a:endParaRPr lang="he-IL" dirty="0"/>
          </a:p>
          <a:p>
            <a:r>
              <a:rPr lang="he-IL" dirty="0" smtClean="0"/>
              <a:t>באופן כללי, כאשר אתם עושים </a:t>
            </a:r>
            <a:r>
              <a:rPr lang="en-US" dirty="0" smtClean="0"/>
              <a:t>copy-paste</a:t>
            </a:r>
            <a:r>
              <a:rPr lang="he-IL" dirty="0" smtClean="0"/>
              <a:t> בקוד, כנראה שאתם עושים משהו לא נכון (שכפול קוד)</a:t>
            </a:r>
          </a:p>
          <a:p>
            <a:endParaRPr lang="he-I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smtClean="0"/>
              <a:t>copy-paste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46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he-IL" dirty="0" smtClean="0"/>
              <a:t>במקום </a:t>
            </a:r>
            <a:r>
              <a:rPr lang="en-US" dirty="0" smtClean="0"/>
              <a:t>copy-paste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395536" y="1052736"/>
            <a:ext cx="8641134" cy="5119350"/>
          </a:xfrm>
        </p:spPr>
        <p:txBody>
          <a:bodyPr/>
          <a:lstStyle/>
          <a:p>
            <a:r>
              <a:rPr lang="he-IL" dirty="0" smtClean="0"/>
              <a:t>במקום להעתיק-ולהדביק, ניצור קובץ </a:t>
            </a:r>
            <a:r>
              <a:rPr lang="en-US" dirty="0" smtClean="0"/>
              <a:t>header</a:t>
            </a:r>
            <a:r>
              <a:rPr lang="he-IL" dirty="0" smtClean="0"/>
              <a:t> (הדר) שסיומתו </a:t>
            </a:r>
            <a:r>
              <a:rPr lang="en-US" dirty="0" smtClean="0"/>
              <a:t>.h</a:t>
            </a:r>
            <a:endParaRPr lang="he-IL" dirty="0" smtClean="0"/>
          </a:p>
          <a:p>
            <a:endParaRPr lang="he-IL" dirty="0"/>
          </a:p>
          <a:p>
            <a:r>
              <a:rPr lang="he-IL" dirty="0" smtClean="0"/>
              <a:t>הקובץ הזה יאפשר לנו להשתמש בקוד שכבר כתבנו בלי להעתיקו.</a:t>
            </a:r>
          </a:p>
          <a:p>
            <a:endParaRPr lang="he-IL" dirty="0"/>
          </a:p>
          <a:p>
            <a:r>
              <a:rPr lang="he-IL" dirty="0" smtClean="0"/>
              <a:t>איך עושים זאת?</a:t>
            </a:r>
            <a:r>
              <a:rPr lang="en-US" dirty="0" smtClean="0"/>
              <a:t> </a:t>
            </a:r>
            <a:endParaRPr lang="he-IL" dirty="0" smtClean="0"/>
          </a:p>
          <a:p>
            <a:r>
              <a:rPr lang="he-IL" dirty="0" smtClean="0"/>
              <a:t>יוצרים קובץ </a:t>
            </a:r>
            <a:r>
              <a:rPr lang="en-US" dirty="0" smtClean="0"/>
              <a:t>.h</a:t>
            </a:r>
            <a:r>
              <a:rPr lang="he-IL" dirty="0" smtClean="0"/>
              <a:t> ובו חתימות הפונקציות בלבד:</a:t>
            </a:r>
            <a:endParaRPr lang="he-IL" dirty="0"/>
          </a:p>
          <a:p>
            <a:r>
              <a:rPr lang="he-IL" dirty="0" smtClean="0">
                <a:solidFill>
                  <a:schemeClr val="accent2"/>
                </a:solidFill>
              </a:rPr>
              <a:t>קובץ הדגמה 1 (</a:t>
            </a:r>
            <a:r>
              <a:rPr lang="en-US" dirty="0" smtClean="0">
                <a:solidFill>
                  <a:schemeClr val="accent2"/>
                </a:solidFill>
              </a:rPr>
              <a:t>.h</a:t>
            </a:r>
            <a:r>
              <a:rPr lang="he-IL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he-IL" dirty="0" smtClean="0"/>
              <a:t>ואז עושים </a:t>
            </a:r>
            <a:r>
              <a:rPr lang="en-US" dirty="0" smtClean="0"/>
              <a:t>#include</a:t>
            </a:r>
            <a:r>
              <a:rPr lang="he-IL" dirty="0" smtClean="0"/>
              <a:t> לקובץ הזה גם בקובץ הקוד שלנו, וגם ב-</a:t>
            </a:r>
            <a:r>
              <a:rPr lang="en-US" dirty="0" smtClean="0"/>
              <a:t>main</a:t>
            </a:r>
            <a:r>
              <a:rPr lang="he-IL" dirty="0" smtClean="0"/>
              <a:t> בו נרצה להשתמש בקוד.</a:t>
            </a:r>
            <a:endParaRPr lang="he-IL" dirty="0"/>
          </a:p>
          <a:p>
            <a:r>
              <a:rPr lang="he-IL" dirty="0">
                <a:solidFill>
                  <a:schemeClr val="accent2"/>
                </a:solidFill>
              </a:rPr>
              <a:t>קובץ </a:t>
            </a:r>
            <a:r>
              <a:rPr lang="he-IL" dirty="0" smtClean="0">
                <a:solidFill>
                  <a:schemeClr val="accent2"/>
                </a:solidFill>
              </a:rPr>
              <a:t>הדגמה 1 (</a:t>
            </a:r>
            <a:r>
              <a:rPr lang="en-US" dirty="0" smtClean="0">
                <a:solidFill>
                  <a:schemeClr val="accent2"/>
                </a:solidFill>
              </a:rPr>
              <a:t>main</a:t>
            </a:r>
            <a:r>
              <a:rPr lang="he-IL" dirty="0" smtClean="0">
                <a:solidFill>
                  <a:schemeClr val="accent2"/>
                </a:solidFill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4363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he-IL" dirty="0" smtClean="0"/>
              <a:t>קבצי </a:t>
            </a:r>
            <a:r>
              <a:rPr lang="en-US" dirty="0" smtClean="0"/>
              <a:t>header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17"/>
          </p:nvPr>
        </p:nvSpPr>
        <p:spPr>
          <a:xfrm>
            <a:off x="1221809" y="975274"/>
            <a:ext cx="7814861" cy="4324261"/>
          </a:xfrm>
        </p:spPr>
        <p:txBody>
          <a:bodyPr/>
          <a:lstStyle/>
          <a:p>
            <a:pPr algn="just">
              <a:spcBef>
                <a:spcPts val="0"/>
              </a:spcBef>
            </a:pPr>
            <a:r>
              <a:rPr lang="he-IL" sz="2500" dirty="0" smtClean="0"/>
              <a:t>למעשה אנחנו כבר מכירים קבצי </a:t>
            </a:r>
            <a:r>
              <a:rPr lang="en-US" sz="2500" dirty="0" smtClean="0"/>
              <a:t>header</a:t>
            </a:r>
            <a:r>
              <a:rPr lang="he-IL" sz="2500" dirty="0" smtClean="0"/>
              <a:t>, הם אלו שאנחנו תמיד שמים בתחילת הקוד, בעלי סיומת </a:t>
            </a:r>
            <a:r>
              <a:rPr lang="en-US" sz="2500" dirty="0" smtClean="0">
                <a:solidFill>
                  <a:srgbClr val="FF0000"/>
                </a:solidFill>
              </a:rPr>
              <a:t>.h</a:t>
            </a:r>
            <a:r>
              <a:rPr lang="he-IL" sz="2500" dirty="0" smtClean="0"/>
              <a:t> - </a:t>
            </a:r>
            <a:r>
              <a:rPr lang="he-IL" sz="2500" dirty="0" smtClean="0">
                <a:solidFill>
                  <a:srgbClr val="7030A0"/>
                </a:solidFill>
              </a:rPr>
              <a:t>למשל </a:t>
            </a:r>
            <a:r>
              <a:rPr lang="en-US" sz="2500" dirty="0" err="1" smtClean="0">
                <a:solidFill>
                  <a:srgbClr val="7030A0"/>
                </a:solidFill>
              </a:rPr>
              <a:t>stdio.h</a:t>
            </a:r>
            <a:r>
              <a:rPr lang="he-IL" sz="2500" dirty="0" smtClean="0"/>
              <a:t>.</a:t>
            </a:r>
          </a:p>
          <a:p>
            <a:pPr algn="just">
              <a:spcBef>
                <a:spcPts val="0"/>
              </a:spcBef>
            </a:pPr>
            <a:endParaRPr lang="he-IL" sz="2500" dirty="0"/>
          </a:p>
          <a:p>
            <a:pPr algn="just">
              <a:spcBef>
                <a:spcPts val="0"/>
              </a:spcBef>
            </a:pPr>
            <a:r>
              <a:rPr lang="he-IL" sz="2500" dirty="0"/>
              <a:t>אמרנו שבתוך הקבצים הללו, קיים הקוד עבור הפונקציות בהן אנו משתמשים, למשל </a:t>
            </a:r>
            <a:r>
              <a:rPr lang="en-US" sz="2500" dirty="0" err="1">
                <a:solidFill>
                  <a:schemeClr val="accent2"/>
                </a:solidFill>
              </a:rPr>
              <a:t>printf</a:t>
            </a:r>
            <a:r>
              <a:rPr lang="en-US" sz="2500" dirty="0" smtClean="0">
                <a:solidFill>
                  <a:schemeClr val="accent2"/>
                </a:solidFill>
              </a:rPr>
              <a:t>()</a:t>
            </a:r>
            <a:endParaRPr lang="he-IL" sz="2500" dirty="0" smtClean="0">
              <a:solidFill>
                <a:schemeClr val="accent2"/>
              </a:solidFill>
            </a:endParaRPr>
          </a:p>
          <a:p>
            <a:pPr algn="just">
              <a:spcBef>
                <a:spcPts val="0"/>
              </a:spcBef>
            </a:pPr>
            <a:endParaRPr lang="he-IL" sz="2500" dirty="0">
              <a:solidFill>
                <a:schemeClr val="accent2"/>
              </a:solidFill>
            </a:endParaRPr>
          </a:p>
          <a:p>
            <a:pPr algn="just">
              <a:spcBef>
                <a:spcPts val="0"/>
              </a:spcBef>
            </a:pPr>
            <a:r>
              <a:rPr lang="he-IL" sz="2500" dirty="0" smtClean="0"/>
              <a:t>קבצי ה-</a:t>
            </a:r>
            <a:r>
              <a:rPr lang="en-US" sz="2500" dirty="0" smtClean="0"/>
              <a:t>header</a:t>
            </a:r>
            <a:r>
              <a:rPr lang="he-IL" sz="2500" dirty="0" smtClean="0"/>
              <a:t> מסתירים את המימוש בפועל של הפונקציות. </a:t>
            </a:r>
          </a:p>
          <a:p>
            <a:pPr algn="just">
              <a:spcBef>
                <a:spcPts val="0"/>
              </a:spcBef>
            </a:pPr>
            <a:endParaRPr lang="he-IL" sz="2500" dirty="0"/>
          </a:p>
          <a:p>
            <a:pPr algn="just">
              <a:spcBef>
                <a:spcPts val="0"/>
              </a:spcBef>
            </a:pPr>
            <a:r>
              <a:rPr lang="he-IL" sz="2500" dirty="0" smtClean="0"/>
              <a:t>אנחנו אף פעם לא ראינו את המימוש של </a:t>
            </a:r>
            <a:r>
              <a:rPr lang="en-US" sz="2500" dirty="0" err="1" smtClean="0"/>
              <a:t>printf</a:t>
            </a:r>
            <a:r>
              <a:rPr lang="he-IL" sz="2500" dirty="0" smtClean="0"/>
              <a:t>!</a:t>
            </a:r>
          </a:p>
          <a:p>
            <a:pPr algn="just">
              <a:spcBef>
                <a:spcPts val="0"/>
              </a:spcBef>
            </a:pPr>
            <a:endParaRPr lang="he-IL" sz="2500" dirty="0"/>
          </a:p>
        </p:txBody>
      </p:sp>
    </p:spTree>
    <p:extLst>
      <p:ext uri="{BB962C8B-B14F-4D97-AF65-F5344CB8AC3E}">
        <p14:creationId xmlns:p14="http://schemas.microsoft.com/office/powerpoint/2010/main" val="223175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4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62500" lnSpcReduction="20000"/>
          </a:bodyPr>
          <a:lstStyle/>
          <a:p>
            <a:r>
              <a:rPr lang="he-IL" smtClean="0"/>
              <a:t>איך עובדים עם קבצי </a:t>
            </a:r>
            <a:r>
              <a:rPr lang="en-US" smtClean="0"/>
              <a:t>header</a:t>
            </a:r>
            <a:r>
              <a:rPr lang="he-IL" smtClean="0"/>
              <a:t>?</a:t>
            </a:r>
            <a:endParaRPr lang="he-IL" dirty="0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quarter" idx="17"/>
          </p:nvPr>
        </p:nvSpPr>
        <p:spPr>
          <a:xfrm>
            <a:off x="1043608" y="1052736"/>
            <a:ext cx="7993062" cy="5406608"/>
          </a:xfrm>
        </p:spPr>
        <p:txBody>
          <a:bodyPr/>
          <a:lstStyle/>
          <a:p>
            <a:pPr algn="just"/>
            <a:r>
              <a:rPr lang="he-IL" dirty="0" smtClean="0"/>
              <a:t>נביט ב</a:t>
            </a:r>
            <a:r>
              <a:rPr lang="he-IL" dirty="0" smtClean="0">
                <a:solidFill>
                  <a:srgbClr val="7030A0"/>
                </a:solidFill>
              </a:rPr>
              <a:t>קבצי ההדגמה 1</a:t>
            </a:r>
            <a:r>
              <a:rPr lang="he-IL" dirty="0" smtClean="0"/>
              <a:t>, ונראה שישנם </a:t>
            </a:r>
            <a:r>
              <a:rPr lang="he-IL" dirty="0" smtClean="0">
                <a:solidFill>
                  <a:srgbClr val="FF0000"/>
                </a:solidFill>
              </a:rPr>
              <a:t>3 קבצים </a:t>
            </a:r>
            <a:r>
              <a:rPr lang="he-IL" dirty="0" smtClean="0"/>
              <a:t>(קובץ המכיל את התכנית הראשית (</a:t>
            </a:r>
            <a:r>
              <a:rPr lang="en-US" dirty="0" smtClean="0"/>
              <a:t>main</a:t>
            </a:r>
            <a:r>
              <a:rPr lang="he-IL" dirty="0" smtClean="0"/>
              <a:t>), קובץ הכולל את הפונקציות, וקובץ הדר - </a:t>
            </a:r>
            <a:r>
              <a:rPr lang="en-US" dirty="0" smtClean="0"/>
              <a:t>header</a:t>
            </a:r>
            <a:r>
              <a:rPr lang="he-IL" dirty="0" smtClean="0"/>
              <a:t>).</a:t>
            </a:r>
          </a:p>
          <a:p>
            <a:pPr algn="just"/>
            <a:endParaRPr lang="he-IL" dirty="0" smtClean="0"/>
          </a:p>
          <a:p>
            <a:pPr marL="514350" indent="-514350" algn="just">
              <a:buSzPct val="100000"/>
              <a:buFont typeface="+mj-lt"/>
              <a:buAutoNum type="arabicParenR"/>
            </a:pPr>
            <a:r>
              <a:rPr lang="he-IL" dirty="0" smtClean="0"/>
              <a:t>בקובץ ה-</a:t>
            </a:r>
            <a:r>
              <a:rPr lang="en-US" dirty="0" smtClean="0"/>
              <a:t>header</a:t>
            </a:r>
            <a:r>
              <a:rPr lang="he-IL" dirty="0" smtClean="0"/>
              <a:t> (כמו </a:t>
            </a:r>
            <a:r>
              <a:rPr lang="en-US" dirty="0"/>
              <a:t>classExample1.h</a:t>
            </a:r>
            <a:r>
              <a:rPr lang="he-IL" dirty="0" smtClean="0"/>
              <a:t>) כותבים רק </a:t>
            </a:r>
            <a:r>
              <a:rPr lang="he-IL" b="1" dirty="0" smtClean="0"/>
              <a:t>את ההצהרות על הפונקציות </a:t>
            </a:r>
            <a:r>
              <a:rPr lang="he-IL" b="1" dirty="0" smtClean="0"/>
              <a:t>וקבועים</a:t>
            </a:r>
            <a:r>
              <a:rPr lang="he-IL" b="1" dirty="0" smtClean="0"/>
              <a:t>. </a:t>
            </a:r>
            <a:r>
              <a:rPr lang="en-US" b="1" dirty="0" smtClean="0"/>
              <a:t/>
            </a:r>
            <a:br>
              <a:rPr lang="en-US" b="1" dirty="0" smtClean="0"/>
            </a:br>
            <a:endParaRPr lang="he-IL" dirty="0" smtClean="0"/>
          </a:p>
          <a:p>
            <a:pPr marL="514350" indent="-514350">
              <a:buSzPct val="100000"/>
              <a:buFont typeface="+mj-lt"/>
              <a:buAutoNum type="arabicParenR"/>
            </a:pPr>
            <a:r>
              <a:rPr lang="he-IL" u="sng" dirty="0" smtClean="0"/>
              <a:t>בקובץ המכיל את ה-</a:t>
            </a:r>
            <a:r>
              <a:rPr lang="en-US" u="sng" dirty="0" smtClean="0"/>
              <a:t>main</a:t>
            </a:r>
            <a:r>
              <a:rPr lang="he-IL" dirty="0" smtClean="0"/>
              <a:t> וגם </a:t>
            </a:r>
            <a:r>
              <a:rPr lang="he-IL" u="sng" dirty="0" smtClean="0"/>
              <a:t>בקובץ המכיל את הפונקציות עצמן</a:t>
            </a:r>
            <a:r>
              <a:rPr lang="he-IL" dirty="0" smtClean="0"/>
              <a:t>, יש לרשום: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he-IL" dirty="0" smtClean="0"/>
              <a:t> </a:t>
            </a:r>
            <a:r>
              <a:rPr lang="en-US" dirty="0" smtClean="0"/>
              <a:t>#include “classExample1.h</a:t>
            </a:r>
            <a:r>
              <a:rPr lang="en-US" dirty="0" smtClean="0"/>
              <a:t>”</a:t>
            </a:r>
            <a:endParaRPr lang="he-IL" dirty="0" smtClean="0"/>
          </a:p>
          <a:p>
            <a:pPr marL="514350" indent="-514350">
              <a:buSzPct val="100000"/>
              <a:buFont typeface="+mj-lt"/>
              <a:buAutoNum type="arabicParenR"/>
            </a:pPr>
            <a:r>
              <a:rPr lang="he-IL" dirty="0" smtClean="0"/>
              <a:t>לכל קובץ הדר יש תחילית וסיפא לפי שמו:</a:t>
            </a:r>
            <a:r>
              <a:rPr lang="en-US" dirty="0"/>
              <a:t/>
            </a:r>
            <a:br>
              <a:rPr lang="en-US" dirty="0"/>
            </a:br>
            <a:r>
              <a:rPr lang="he-IL" dirty="0" smtClean="0"/>
              <a:t>לא ניכנס כרגע לסיבה...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63" y="5457436"/>
            <a:ext cx="2060445" cy="14005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25219" y="5457436"/>
            <a:ext cx="1970914" cy="563852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5219" y="6523800"/>
            <a:ext cx="1970914" cy="28957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36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4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4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4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4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he-IL" dirty="0" smtClean="0"/>
              <a:t>יתרונות של חלוקה לקבצים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043608" y="1052736"/>
            <a:ext cx="7993062" cy="5534849"/>
          </a:xfrm>
        </p:spPr>
        <p:txBody>
          <a:bodyPr/>
          <a:lstStyle/>
          <a:p>
            <a:r>
              <a:rPr lang="he-IL" dirty="0" smtClean="0"/>
              <a:t>לפני שנבין איך עושים זאת – למה שנרצה לחלק את הקוד שלנו לקבצים נפרדים?? </a:t>
            </a:r>
          </a:p>
          <a:p>
            <a:endParaRPr lang="he-IL" dirty="0"/>
          </a:p>
          <a:p>
            <a:pPr marL="514350" indent="-514350">
              <a:buAutoNum type="arabicPeriod"/>
            </a:pPr>
            <a:r>
              <a:rPr lang="he-IL" dirty="0" smtClean="0"/>
              <a:t>חלוקת תפקידים – כל קובץ אחראי על תחום מסויים של עשייה (למשל, פונקציות מתמטיות).</a:t>
            </a:r>
          </a:p>
          <a:p>
            <a:pPr marL="514350" indent="-514350">
              <a:buAutoNum type="arabicPeriod"/>
            </a:pPr>
            <a:r>
              <a:rPr lang="he-IL" dirty="0" smtClean="0"/>
              <a:t>הסתרת מימוש – אם נרצה, נוכל להסתיר את המימוש מפני המשתמש (מכל סיבה שהיא) ולחשוף בפניו רק את קובץ ה-</a:t>
            </a:r>
            <a:r>
              <a:rPr lang="en-US" dirty="0" smtClean="0"/>
              <a:t>.h</a:t>
            </a:r>
            <a:r>
              <a:rPr lang="he-IL" dirty="0" smtClean="0"/>
              <a:t> (עם תיעוד מתאים).</a:t>
            </a:r>
          </a:p>
          <a:p>
            <a:pPr marL="514350" indent="-514350">
              <a:buAutoNum type="arabicPeriod"/>
            </a:pPr>
            <a:r>
              <a:rPr lang="he-IL" dirty="0" smtClean="0"/>
              <a:t>סדר וארגון – כאשר הקוד מחולק בין כמה קבצים, כל קובץ פחות עמוס, וקל יותר לעבוד איתו.</a:t>
            </a:r>
          </a:p>
          <a:p>
            <a:pPr marL="514350" indent="-514350">
              <a:buAutoNum type="arabicPeriod"/>
            </a:pPr>
            <a:r>
              <a:rPr lang="he-IL" dirty="0" smtClean="0"/>
              <a:t>עבודה בצוות – ניתן לעבוד בצוות על קוד גדול יותר, כל אחד אחראי על קובץ מסויים, ובסוף מחברים אותם יחד.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429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/>
          </a:bodyPr>
          <a:lstStyle/>
          <a:p>
            <a:r>
              <a:rPr lang="he-IL" dirty="0" smtClean="0"/>
              <a:t>חלוקת הקוד לקבצים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7"/>
          </p:nvPr>
        </p:nvSpPr>
        <p:spPr>
          <a:xfrm>
            <a:off x="1043608" y="1052736"/>
            <a:ext cx="7993062" cy="1949252"/>
          </a:xfrm>
        </p:spPr>
        <p:txBody>
          <a:bodyPr/>
          <a:lstStyle/>
          <a:p>
            <a:r>
              <a:rPr lang="he-IL" dirty="0" smtClean="0"/>
              <a:t>בסדר שכנעתם אותי! אני רוצה לחלק את הקוד שלי לקבצים אבל איך עושים את זה???</a:t>
            </a:r>
          </a:p>
          <a:p>
            <a:endParaRPr lang="he-IL" dirty="0" smtClean="0"/>
          </a:p>
          <a:p>
            <a:endParaRPr lang="he-I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79" y="2027362"/>
            <a:ext cx="6791325" cy="3800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38725"/>
            <a:ext cx="89058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26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תבנית בסיס תשעה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3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תבנית בסיס תשעה</Template>
  <TotalTime>9014</TotalTime>
  <Words>907</Words>
  <Application>Microsoft Office PowerPoint</Application>
  <PresentationFormat>On-screen Show (4:3)</PresentationFormat>
  <Paragraphs>140</Paragraphs>
  <Slides>16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32" baseType="lpstr">
      <vt:lpstr>Aharoni</vt:lpstr>
      <vt:lpstr>Arial</vt:lpstr>
      <vt:lpstr>Calibri</vt:lpstr>
      <vt:lpstr>Cambria Math</vt:lpstr>
      <vt:lpstr>Century Gothic</vt:lpstr>
      <vt:lpstr>Comic Sans MS</vt:lpstr>
      <vt:lpstr>Consolas</vt:lpstr>
      <vt:lpstr>David</vt:lpstr>
      <vt:lpstr>Gisha</vt:lpstr>
      <vt:lpstr>Guttman Adii-Light</vt:lpstr>
      <vt:lpstr>Tahoma</vt:lpstr>
      <vt:lpstr>Times New Roman</vt:lpstr>
      <vt:lpstr>Wingdings</vt:lpstr>
      <vt:lpstr>Wingdings 3</vt:lpstr>
      <vt:lpstr>תבנית בסיס תשעה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User</dc:creator>
  <cp:lastModifiedBy>User</cp:lastModifiedBy>
  <cp:revision>217</cp:revision>
  <dcterms:created xsi:type="dcterms:W3CDTF">2014-10-12T18:38:18Z</dcterms:created>
  <dcterms:modified xsi:type="dcterms:W3CDTF">2018-05-21T12:02:04Z</dcterms:modified>
</cp:coreProperties>
</file>